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4"/>
  </p:notesMasterIdLst>
  <p:sldIdLst>
    <p:sldId id="256" r:id="rId2"/>
    <p:sldId id="300" r:id="rId3"/>
    <p:sldId id="304" r:id="rId4"/>
    <p:sldId id="301" r:id="rId5"/>
    <p:sldId id="302" r:id="rId6"/>
    <p:sldId id="258" r:id="rId7"/>
    <p:sldId id="303" r:id="rId8"/>
    <p:sldId id="259" r:id="rId9"/>
    <p:sldId id="264" r:id="rId10"/>
    <p:sldId id="305" r:id="rId11"/>
    <p:sldId id="324" r:id="rId12"/>
    <p:sldId id="327" r:id="rId13"/>
    <p:sldId id="312" r:id="rId14"/>
    <p:sldId id="325" r:id="rId15"/>
    <p:sldId id="318" r:id="rId16"/>
    <p:sldId id="306" r:id="rId17"/>
    <p:sldId id="307" r:id="rId18"/>
    <p:sldId id="308" r:id="rId19"/>
    <p:sldId id="260" r:id="rId20"/>
    <p:sldId id="309" r:id="rId21"/>
    <p:sldId id="310" r:id="rId22"/>
    <p:sldId id="326" r:id="rId23"/>
    <p:sldId id="311" r:id="rId24"/>
    <p:sldId id="314" r:id="rId25"/>
    <p:sldId id="315" r:id="rId26"/>
    <p:sldId id="316" r:id="rId27"/>
    <p:sldId id="317" r:id="rId28"/>
    <p:sldId id="328" r:id="rId29"/>
    <p:sldId id="319" r:id="rId30"/>
    <p:sldId id="320" r:id="rId31"/>
    <p:sldId id="321" r:id="rId32"/>
    <p:sldId id="323" r:id="rId3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Coming Soon" panose="020B0604020202020204" charset="0"/>
      <p:regular r:id="rId36"/>
    </p:embeddedFont>
    <p:embeddedFont>
      <p:font typeface="Concert One" panose="020B0604020202020204" charset="0"/>
      <p:regular r:id="rId37"/>
    </p:embeddedFont>
    <p:embeddedFont>
      <p:font typeface="Roboto Mono Medium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E1EFD9"/>
    <a:srgbClr val="FFE7E7"/>
    <a:srgbClr val="FFE97D"/>
    <a:srgbClr val="FFDBB7"/>
    <a:srgbClr val="FFFFCC"/>
    <a:srgbClr val="FFE1E1"/>
    <a:srgbClr val="FFFFFF"/>
    <a:srgbClr val="F2F3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22BFFB-D11A-4DDD-BAE7-39EE6DA69B98}">
  <a:tblStyle styleId="{E622BFFB-D11A-4DDD-BAE7-39EE6DA69B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26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5754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238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824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4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908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593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856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67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181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631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861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977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17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204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049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627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1177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65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569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10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711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298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323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383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910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454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94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398275" y="1249425"/>
            <a:ext cx="6963300" cy="28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892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1pPr>
            <a:lvl2pPr marL="914400" lvl="1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2pPr>
            <a:lvl3pPr marL="1371600" lvl="2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3pPr>
            <a:lvl4pPr marL="1828800" lvl="3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4pPr>
            <a:lvl5pPr marL="2286000" lvl="4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5pPr>
            <a:lvl6pPr marL="2743200" lvl="5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6pPr>
            <a:lvl7pPr marL="3200400" lvl="6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7pPr>
            <a:lvl8pPr marL="3657600" lvl="7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8pPr>
            <a:lvl9pPr marL="4114800" lvl="8" indent="-288925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6013614" y="838400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6013614" y="1199352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6013603" y="2104924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6013601" y="2465876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"/>
          </p:nvPr>
        </p:nvSpPr>
        <p:spPr>
          <a:xfrm>
            <a:off x="6013618" y="3371448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5"/>
          </p:nvPr>
        </p:nvSpPr>
        <p:spPr>
          <a:xfrm>
            <a:off x="6013615" y="3732400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60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20.emf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24.emf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ctrTitle"/>
          </p:nvPr>
        </p:nvSpPr>
        <p:spPr>
          <a:xfrm>
            <a:off x="1672763" y="1540277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Seminar Hasil Skripsi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Luqman Tri Bimantoro</a:t>
            </a:r>
            <a:br>
              <a:rPr lang="en" b="0" dirty="0"/>
            </a:br>
            <a:r>
              <a:rPr lang="en" b="0" dirty="0"/>
              <a:t>18083000148</a:t>
            </a:r>
            <a:endParaRPr b="0" dirty="0"/>
          </a:p>
        </p:txBody>
      </p:sp>
      <p:sp>
        <p:nvSpPr>
          <p:cNvPr id="178" name="Google Shape;178;p29"/>
          <p:cNvSpPr/>
          <p:nvPr/>
        </p:nvSpPr>
        <p:spPr>
          <a:xfrm>
            <a:off x="2140563" y="2741119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Google Shape;179;p29"/>
          <p:cNvSpPr/>
          <p:nvPr/>
        </p:nvSpPr>
        <p:spPr>
          <a:xfrm>
            <a:off x="6719288" y="2698415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Google Shape;180;p29"/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3055100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7;p29">
            <a:extLst>
              <a:ext uri="{FF2B5EF4-FFF2-40B4-BE49-F238E27FC236}">
                <a16:creationId xmlns:a16="http://schemas.microsoft.com/office/drawing/2014/main" id="{ECFFC5B9-43BD-4236-B054-53F3166D1155}"/>
              </a:ext>
            </a:extLst>
          </p:cNvPr>
          <p:cNvSpPr txBox="1">
            <a:spLocks/>
          </p:cNvSpPr>
          <p:nvPr/>
        </p:nvSpPr>
        <p:spPr>
          <a:xfrm>
            <a:off x="4456800" y="3172519"/>
            <a:ext cx="2262488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/>
              <a:t>Fakultas Teknologi Informasi</a:t>
            </a:r>
            <a:br>
              <a:rPr lang="en-US"/>
            </a:br>
            <a:r>
              <a:rPr lang="en-US"/>
              <a:t>Universitas Merdeka Malang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5CA92E-CBDC-44BC-A7B2-2026C3DC76CC}"/>
              </a:ext>
            </a:extLst>
          </p:cNvPr>
          <p:cNvSpPr txBox="1"/>
          <p:nvPr/>
        </p:nvSpPr>
        <p:spPr>
          <a:xfrm>
            <a:off x="6849244" y="3811230"/>
            <a:ext cx="1416712" cy="30777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Concert One" panose="020B0604020202020204" charset="0"/>
              </a:rPr>
              <a:t>2021 / 2022</a:t>
            </a:r>
            <a:endParaRPr lang="en-US" dirty="0">
              <a:solidFill>
                <a:srgbClr val="FFFFFF"/>
              </a:solidFill>
              <a:latin typeface="Concert One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BD608-6E99-4FF1-81FB-97A4611FE376}"/>
              </a:ext>
            </a:extLst>
          </p:cNvPr>
          <p:cNvSpPr txBox="1"/>
          <p:nvPr/>
        </p:nvSpPr>
        <p:spPr>
          <a:xfrm>
            <a:off x="6849244" y="3277880"/>
            <a:ext cx="1416712" cy="307777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Concert One" panose="020B0604020202020204" charset="0"/>
              </a:rPr>
              <a:t>Tahun Ajaran</a:t>
            </a:r>
            <a:endParaRPr lang="en-US" dirty="0">
              <a:solidFill>
                <a:srgbClr val="FFFFFF"/>
              </a:solidFill>
              <a:latin typeface="Concert One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Landasan Teori</a:t>
            </a:r>
            <a:endParaRPr dirty="0"/>
          </a:p>
        </p:txBody>
      </p:sp>
      <p:grpSp>
        <p:nvGrpSpPr>
          <p:cNvPr id="289" name="Google Shape;289;p37"/>
          <p:cNvGrpSpPr/>
          <p:nvPr/>
        </p:nvGrpSpPr>
        <p:grpSpPr>
          <a:xfrm>
            <a:off x="1718630" y="1577472"/>
            <a:ext cx="2140289" cy="2169401"/>
            <a:chOff x="-331425" y="1579700"/>
            <a:chExt cx="1880250" cy="1905825"/>
          </a:xfrm>
          <a:solidFill>
            <a:srgbClr val="FFDBB7"/>
          </a:solidFill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7"/>
          <p:cNvSpPr txBox="1">
            <a:spLocks noGrp="1"/>
          </p:cNvSpPr>
          <p:nvPr>
            <p:ph type="body" idx="4294967295"/>
          </p:nvPr>
        </p:nvSpPr>
        <p:spPr>
          <a:xfrm rot="390862">
            <a:off x="2244185" y="2182968"/>
            <a:ext cx="1438488" cy="1131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Penjelasan Singkat Mengenai</a:t>
            </a:r>
            <a:endParaRPr sz="10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4699416" y="795481"/>
            <a:ext cx="3927423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SINGLE EXPONENTIAL SMOOTHING ADAPTIVE PARAMETER </a:t>
            </a:r>
            <a:endParaRPr i="1"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subTitle" idx="1"/>
          </p:nvPr>
        </p:nvSpPr>
        <p:spPr>
          <a:xfrm>
            <a:off x="4699416" y="1146886"/>
            <a:ext cx="33399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Merupakan metode</a:t>
            </a:r>
            <a:r>
              <a:rPr lang="en-US" sz="1200">
                <a:solidFill>
                  <a:srgbClr val="0066FF"/>
                </a:solidFill>
              </a:rPr>
              <a:t> </a:t>
            </a:r>
            <a:r>
              <a:rPr lang="en-US" sz="1200" b="1">
                <a:solidFill>
                  <a:srgbClr val="0066FF"/>
                </a:solidFill>
              </a:rPr>
              <a:t>pemulusan</a:t>
            </a:r>
            <a:r>
              <a:rPr lang="en-US" sz="1200">
                <a:solidFill>
                  <a:srgbClr val="0066FF"/>
                </a:solidFill>
              </a:rPr>
              <a:t> 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dengan rata-rata bergerak atau </a:t>
            </a:r>
            <a:r>
              <a:rPr lang="en-US" sz="1200" i="1">
                <a:solidFill>
                  <a:schemeClr val="accent6">
                    <a:lumMod val="50000"/>
                  </a:schemeClr>
                </a:solidFill>
              </a:rPr>
              <a:t>time series 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dengan pembobotan secara menurun dengan exponential terhadap </a:t>
            </a:r>
            <a:r>
              <a:rPr lang="en-US" sz="1200" b="1">
                <a:solidFill>
                  <a:srgbClr val="0066FF"/>
                </a:solidFill>
              </a:rPr>
              <a:t>objek lebih tua yang sedang di amati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Dengan </a:t>
            </a:r>
            <a:r>
              <a:rPr lang="en-US" sz="1200" b="1">
                <a:solidFill>
                  <a:srgbClr val="0066FF"/>
                </a:solidFill>
              </a:rPr>
              <a:t>perbedaan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 di banding </a:t>
            </a:r>
            <a:r>
              <a:rPr lang="en-US" sz="1200" b="1" i="1">
                <a:solidFill>
                  <a:srgbClr val="0066FF"/>
                </a:solidFill>
              </a:rPr>
              <a:t>SES</a:t>
            </a:r>
            <a:r>
              <a:rPr lang="en-US" sz="1200" i="1">
                <a:solidFill>
                  <a:srgbClr val="0066FF"/>
                </a:solidFill>
              </a:rPr>
              <a:t> </a:t>
            </a:r>
            <a:r>
              <a:rPr lang="en-US" sz="1200">
                <a:solidFill>
                  <a:srgbClr val="0066FF"/>
                </a:solidFill>
              </a:rPr>
              <a:t>ialah dalam parameter </a:t>
            </a:r>
            <a:r>
              <a:rPr lang="en-US" sz="1200" b="1" i="1">
                <a:solidFill>
                  <a:srgbClr val="0066FF"/>
                </a:solidFill>
              </a:rPr>
              <a:t>alpha (</a:t>
            </a:r>
            <a:r>
              <a:rPr lang="en-US" sz="1200" b="1" i="1">
                <a:solidFill>
                  <a:srgbClr val="0066FF"/>
                </a:solidFill>
                <a:sym typeface="Symbol" panose="05050102010706020507" pitchFamily="18" charset="2"/>
              </a:rPr>
              <a:t>) </a:t>
            </a:r>
            <a:r>
              <a:rPr lang="en-US" sz="1200" b="1">
                <a:solidFill>
                  <a:srgbClr val="0066FF"/>
                </a:solidFill>
                <a:sym typeface="Symbol" panose="05050102010706020507" pitchFamily="18" charset="2"/>
              </a:rPr>
              <a:t>dapat berubah-ubah 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sym typeface="Symbol" panose="05050102010706020507" pitchFamily="18" charset="2"/>
              </a:rPr>
              <a:t>apabila terjadi perubahan dalam pola data yang sedang diamati 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(Nurfawaid, 2018). </a:t>
            </a:r>
            <a:endParaRPr lang="en-US" sz="1200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Google Shape;293;p37">
            <a:extLst>
              <a:ext uri="{FF2B5EF4-FFF2-40B4-BE49-F238E27FC236}">
                <a16:creationId xmlns:a16="http://schemas.microsoft.com/office/drawing/2014/main" id="{9FC21533-8BFD-4143-B42E-C5C5F55C9A1F}"/>
              </a:ext>
            </a:extLst>
          </p:cNvPr>
          <p:cNvSpPr txBox="1">
            <a:spLocks/>
          </p:cNvSpPr>
          <p:nvPr/>
        </p:nvSpPr>
        <p:spPr>
          <a:xfrm rot="390862">
            <a:off x="2218633" y="2491596"/>
            <a:ext cx="1438488" cy="113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>
              <a:spcAft>
                <a:spcPts val="1600"/>
              </a:spcAft>
              <a:buFont typeface="Roboto Mono Medium"/>
              <a:buNone/>
            </a:pPr>
            <a:r>
              <a:rPr lang="en" sz="1000" b="1" i="1">
                <a:solidFill>
                  <a:srgbClr val="00B050"/>
                </a:solidFill>
                <a:highlight>
                  <a:srgbClr val="F7F6F5"/>
                </a:highlight>
              </a:rPr>
              <a:t>METODE SINGLE EXPONENTIAL SMOOTHING ADAPTIVE PARAMETER</a:t>
            </a:r>
            <a:endParaRPr lang="en-US" sz="1000" b="1" i="1" dirty="0">
              <a:solidFill>
                <a:srgbClr val="00B050"/>
              </a:solidFill>
            </a:endParaRPr>
          </a:p>
        </p:txBody>
      </p:sp>
      <p:sp>
        <p:nvSpPr>
          <p:cNvPr id="5" name="Rectangle 4" descr="Ft=αt-1 * At-1 + ( 1-αt-1) * Ft-1 ">
            <a:extLst>
              <a:ext uri="{FF2B5EF4-FFF2-40B4-BE49-F238E27FC236}">
                <a16:creationId xmlns:a16="http://schemas.microsoft.com/office/drawing/2014/main" id="{0971B0F7-AEAD-42B1-9C98-D160692D20CF}"/>
              </a:ext>
            </a:extLst>
          </p:cNvPr>
          <p:cNvSpPr/>
          <p:nvPr/>
        </p:nvSpPr>
        <p:spPr>
          <a:xfrm>
            <a:off x="1004340" y="3724388"/>
            <a:ext cx="3020765" cy="341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>
                <a:solidFill>
                  <a:srgbClr val="B44141"/>
                </a:solidFill>
                <a:latin typeface="Concert One" panose="020B0604020202020204" charset="0"/>
              </a:rPr>
              <a:t>Ft=αt-1 * At-1 + ( 1-αt-1) * Ft-1 </a:t>
            </a:r>
            <a:endParaRPr lang="en-US" dirty="0">
              <a:solidFill>
                <a:srgbClr val="B44141"/>
              </a:solidFill>
              <a:latin typeface="Concert One" panose="020B0604020202020204" charset="0"/>
            </a:endParaRPr>
          </a:p>
        </p:txBody>
      </p:sp>
      <p:pic>
        <p:nvPicPr>
          <p:cNvPr id="13" name="Google Shape;222;p33">
            <a:extLst>
              <a:ext uri="{FF2B5EF4-FFF2-40B4-BE49-F238E27FC236}">
                <a16:creationId xmlns:a16="http://schemas.microsoft.com/office/drawing/2014/main" id="{80B04F2F-8677-4754-9A35-AC463D90FB7B}"/>
              </a:ext>
            </a:extLst>
          </p:cNvPr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487597">
            <a:off x="1099278" y="1413338"/>
            <a:ext cx="1778710" cy="161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44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Landasan Teori</a:t>
            </a:r>
            <a:endParaRPr dirty="0"/>
          </a:p>
        </p:txBody>
      </p:sp>
      <p:grpSp>
        <p:nvGrpSpPr>
          <p:cNvPr id="289" name="Google Shape;289;p37"/>
          <p:cNvGrpSpPr/>
          <p:nvPr/>
        </p:nvGrpSpPr>
        <p:grpSpPr>
          <a:xfrm>
            <a:off x="1718630" y="1577472"/>
            <a:ext cx="2140289" cy="2169401"/>
            <a:chOff x="-331425" y="1579700"/>
            <a:chExt cx="1880250" cy="1905825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4699416" y="795481"/>
            <a:ext cx="3927423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SINGLE EXPONENTIAL SMOOTHING ADAPTIVE PARAMETER </a:t>
            </a:r>
            <a:endParaRPr i="1" dirty="0"/>
          </a:p>
        </p:txBody>
      </p:sp>
      <p:sp>
        <p:nvSpPr>
          <p:cNvPr id="10" name="Google Shape;293;p37">
            <a:extLst>
              <a:ext uri="{FF2B5EF4-FFF2-40B4-BE49-F238E27FC236}">
                <a16:creationId xmlns:a16="http://schemas.microsoft.com/office/drawing/2014/main" id="{9FC21533-8BFD-4143-B42E-C5C5F55C9A1F}"/>
              </a:ext>
            </a:extLst>
          </p:cNvPr>
          <p:cNvSpPr txBox="1">
            <a:spLocks/>
          </p:cNvSpPr>
          <p:nvPr/>
        </p:nvSpPr>
        <p:spPr>
          <a:xfrm rot="390862">
            <a:off x="2217060" y="2226903"/>
            <a:ext cx="1438488" cy="113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>
              <a:spcAft>
                <a:spcPts val="1600"/>
              </a:spcAft>
              <a:buFont typeface="Roboto Mono Medium"/>
              <a:buNone/>
            </a:pPr>
            <a:r>
              <a:rPr lang="en" sz="1000" b="1" i="1" dirty="0">
                <a:solidFill>
                  <a:srgbClr val="00B050"/>
                </a:solidFill>
                <a:highlight>
                  <a:srgbClr val="F7F6F5"/>
                </a:highlight>
              </a:rPr>
              <a:t>RUMUS METODE SINGLE EXPONENTIAL SMOOTHING ADAPTIVE PARAMETER</a:t>
            </a:r>
            <a:endParaRPr lang="en-US" sz="1000" b="1" i="1" dirty="0">
              <a:solidFill>
                <a:srgbClr val="00B050"/>
              </a:solidFill>
            </a:endParaRPr>
          </a:p>
        </p:txBody>
      </p:sp>
      <p:sp>
        <p:nvSpPr>
          <p:cNvPr id="5" name="Rectangle 4" descr="Ft=αt-1 * At-1 + ( 1-αt-1) * Ft-1 ">
            <a:extLst>
              <a:ext uri="{FF2B5EF4-FFF2-40B4-BE49-F238E27FC236}">
                <a16:creationId xmlns:a16="http://schemas.microsoft.com/office/drawing/2014/main" id="{0971B0F7-AEAD-42B1-9C98-D160692D20CF}"/>
              </a:ext>
            </a:extLst>
          </p:cNvPr>
          <p:cNvSpPr/>
          <p:nvPr/>
        </p:nvSpPr>
        <p:spPr>
          <a:xfrm>
            <a:off x="4699416" y="2641956"/>
            <a:ext cx="4227227" cy="341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1600" b="1" dirty="0">
                <a:solidFill>
                  <a:srgbClr val="B44141"/>
                </a:solidFill>
                <a:highlight>
                  <a:srgbClr val="F2F3F3"/>
                </a:highlight>
                <a:latin typeface="Concert One" panose="020B0604020202020204" charset="0"/>
              </a:rPr>
              <a:t>Ft = αt-1 * At-1 + ( 1 - αt-1) * Ft-1</a:t>
            </a:r>
            <a:br>
              <a:rPr lang="da-DK" sz="1200" dirty="0">
                <a:solidFill>
                  <a:srgbClr val="B44141"/>
                </a:solidFill>
                <a:latin typeface="Concert One" panose="020B0604020202020204" charset="0"/>
              </a:rPr>
            </a:br>
            <a:endParaRPr lang="da-DK" sz="1200" dirty="0">
              <a:solidFill>
                <a:srgbClr val="B44141"/>
              </a:solidFill>
              <a:latin typeface="Concert One" panose="020B0604020202020204" charset="0"/>
            </a:endParaRPr>
          </a:p>
          <a:p>
            <a:r>
              <a:rPr lang="da-DK" sz="1200" dirty="0">
                <a:solidFill>
                  <a:schemeClr val="accent6">
                    <a:lumMod val="50000"/>
                  </a:schemeClr>
                </a:solidFill>
                <a:latin typeface="Concert One" panose="020B0604020202020204" charset="0"/>
              </a:rPr>
              <a:t>Keterangan: </a:t>
            </a:r>
          </a:p>
          <a:p>
            <a:r>
              <a:rPr lang="da-DK" sz="1200" dirty="0">
                <a:solidFill>
                  <a:schemeClr val="accent6">
                    <a:lumMod val="50000"/>
                  </a:schemeClr>
                </a:solidFill>
                <a:latin typeface="Concert One" panose="020B0604020202020204" charset="0"/>
              </a:rPr>
              <a:t>Ft = Peramalan pada periode t  </a:t>
            </a:r>
          </a:p>
          <a:p>
            <a:r>
              <a:rPr lang="el-GR" sz="1200" dirty="0">
                <a:solidFill>
                  <a:schemeClr val="accent6">
                    <a:lumMod val="50000"/>
                  </a:schemeClr>
                </a:solidFill>
                <a:latin typeface="Concert One" panose="020B0604020202020204" charset="0"/>
              </a:rPr>
              <a:t>α</a:t>
            </a:r>
            <a:r>
              <a:rPr lang="da-DK" sz="1200" dirty="0">
                <a:solidFill>
                  <a:schemeClr val="accent6">
                    <a:lumMod val="50000"/>
                  </a:schemeClr>
                </a:solidFill>
                <a:latin typeface="Concert One" panose="020B0604020202020204" charset="0"/>
              </a:rPr>
              <a:t>t−1 = Nilai alpha 1 periode sebelumnya periode t</a:t>
            </a:r>
          </a:p>
          <a:p>
            <a:r>
              <a:rPr lang="da-DK" sz="1200" dirty="0">
                <a:solidFill>
                  <a:schemeClr val="accent6">
                    <a:lumMod val="50000"/>
                  </a:schemeClr>
                </a:solidFill>
                <a:latin typeface="Concert One" panose="020B0604020202020204" charset="0"/>
              </a:rPr>
              <a:t>At−1 = Nilai aktual 1 periode sebelumnya periode t</a:t>
            </a:r>
          </a:p>
          <a:p>
            <a:r>
              <a:rPr lang="da-DK" sz="1200" dirty="0">
                <a:solidFill>
                  <a:schemeClr val="accent6">
                    <a:lumMod val="50000"/>
                  </a:schemeClr>
                </a:solidFill>
                <a:latin typeface="Concert One" panose="020B0604020202020204" charset="0"/>
              </a:rPr>
              <a:t>Ft-1 = Forecast permalan 1 periode sebelumnya periode t</a:t>
            </a:r>
          </a:p>
          <a:p>
            <a:endParaRPr lang="da-DK" sz="1200" dirty="0">
              <a:solidFill>
                <a:srgbClr val="B44141"/>
              </a:solidFill>
              <a:latin typeface="Concert One" panose="020B0604020202020204" charset="0"/>
            </a:endParaRPr>
          </a:p>
          <a:p>
            <a:r>
              <a:rPr lang="da-DK" sz="1200" dirty="0">
                <a:solidFill>
                  <a:srgbClr val="B44141"/>
                </a:solidFill>
                <a:latin typeface="Concert One" panose="020B0604020202020204" charset="0"/>
              </a:rPr>
              <a:t> </a:t>
            </a:r>
            <a:endParaRPr lang="en-US" sz="1200" dirty="0">
              <a:solidFill>
                <a:srgbClr val="B44141"/>
              </a:solidFill>
              <a:latin typeface="Concert One" panose="020B0604020202020204" charset="0"/>
            </a:endParaRPr>
          </a:p>
        </p:txBody>
      </p:sp>
      <p:pic>
        <p:nvPicPr>
          <p:cNvPr id="13" name="Google Shape;222;p33">
            <a:extLst>
              <a:ext uri="{FF2B5EF4-FFF2-40B4-BE49-F238E27FC236}">
                <a16:creationId xmlns:a16="http://schemas.microsoft.com/office/drawing/2014/main" id="{80B04F2F-8677-4754-9A35-AC463D90FB7B}"/>
              </a:ext>
            </a:extLst>
          </p:cNvPr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487597">
            <a:off x="1099278" y="1413338"/>
            <a:ext cx="1778710" cy="161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89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Landasan Teori</a:t>
            </a:r>
            <a:endParaRPr dirty="0"/>
          </a:p>
        </p:txBody>
      </p:sp>
      <p:grpSp>
        <p:nvGrpSpPr>
          <p:cNvPr id="289" name="Google Shape;289;p37"/>
          <p:cNvGrpSpPr/>
          <p:nvPr/>
        </p:nvGrpSpPr>
        <p:grpSpPr>
          <a:xfrm>
            <a:off x="1068531" y="1655276"/>
            <a:ext cx="2140289" cy="2169401"/>
            <a:chOff x="-331425" y="1579700"/>
            <a:chExt cx="1880250" cy="1905825"/>
          </a:xfrm>
          <a:solidFill>
            <a:schemeClr val="bg1">
              <a:lumMod val="20000"/>
              <a:lumOff val="80000"/>
            </a:schemeClr>
          </a:solidFill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4699416" y="509131"/>
            <a:ext cx="3927423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i="1" dirty="0"/>
              <a:t>MEAN ABSOLUTE PERCENTAGE ERROR</a:t>
            </a:r>
            <a:endParaRPr sz="1900" i="1" dirty="0"/>
          </a:p>
        </p:txBody>
      </p:sp>
      <p:sp>
        <p:nvSpPr>
          <p:cNvPr id="10" name="Google Shape;293;p37">
            <a:extLst>
              <a:ext uri="{FF2B5EF4-FFF2-40B4-BE49-F238E27FC236}">
                <a16:creationId xmlns:a16="http://schemas.microsoft.com/office/drawing/2014/main" id="{9FC21533-8BFD-4143-B42E-C5C5F55C9A1F}"/>
              </a:ext>
            </a:extLst>
          </p:cNvPr>
          <p:cNvSpPr txBox="1">
            <a:spLocks/>
          </p:cNvSpPr>
          <p:nvPr/>
        </p:nvSpPr>
        <p:spPr>
          <a:xfrm rot="390862">
            <a:off x="1594328" y="2384112"/>
            <a:ext cx="1438488" cy="113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>
              <a:spcAft>
                <a:spcPts val="1600"/>
              </a:spcAft>
              <a:buFont typeface="Roboto Mono Medium"/>
              <a:buNone/>
            </a:pPr>
            <a:r>
              <a:rPr lang="en" sz="1600" b="1" i="1" dirty="0">
                <a:solidFill>
                  <a:srgbClr val="0066FF"/>
                </a:solidFill>
                <a:highlight>
                  <a:srgbClr val="F7F6F5"/>
                </a:highlight>
              </a:rPr>
              <a:t>TINGKAT KEAKURATAN PERAMALAN</a:t>
            </a:r>
            <a:endParaRPr lang="en-US" sz="1600" b="1" i="1" dirty="0">
              <a:solidFill>
                <a:srgbClr val="0066FF"/>
              </a:solidFill>
            </a:endParaRPr>
          </a:p>
        </p:txBody>
      </p:sp>
      <p:sp>
        <p:nvSpPr>
          <p:cNvPr id="5" name="Rectangle 4" descr="Ft=αt-1 * At-1 + ( 1-αt-1) * Ft-1 ">
            <a:extLst>
              <a:ext uri="{FF2B5EF4-FFF2-40B4-BE49-F238E27FC236}">
                <a16:creationId xmlns:a16="http://schemas.microsoft.com/office/drawing/2014/main" id="{0971B0F7-AEAD-42B1-9C98-D160692D20CF}"/>
              </a:ext>
            </a:extLst>
          </p:cNvPr>
          <p:cNvSpPr/>
          <p:nvPr/>
        </p:nvSpPr>
        <p:spPr>
          <a:xfrm>
            <a:off x="4711547" y="2641956"/>
            <a:ext cx="4227227" cy="341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rgbClr val="B44141"/>
              </a:solidFill>
              <a:latin typeface="Concert One" panose="020B0604020202020204" charset="0"/>
            </a:endParaRPr>
          </a:p>
        </p:txBody>
      </p:sp>
      <p:pic>
        <p:nvPicPr>
          <p:cNvPr id="13" name="Google Shape;222;p33">
            <a:extLst>
              <a:ext uri="{FF2B5EF4-FFF2-40B4-BE49-F238E27FC236}">
                <a16:creationId xmlns:a16="http://schemas.microsoft.com/office/drawing/2014/main" id="{80B04F2F-8677-4754-9A35-AC463D90FB7B}"/>
              </a:ext>
            </a:extLst>
          </p:cNvPr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487597">
            <a:off x="1099278" y="1413338"/>
            <a:ext cx="1778710" cy="16156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A9FC41-AF5B-48FD-81A3-12D01EFF31C2}"/>
              </a:ext>
            </a:extLst>
          </p:cNvPr>
          <p:cNvSpPr txBox="1"/>
          <p:nvPr/>
        </p:nvSpPr>
        <p:spPr>
          <a:xfrm>
            <a:off x="4707905" y="997531"/>
            <a:ext cx="3433770" cy="1912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000" i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Mean Absolute </a:t>
            </a:r>
            <a:r>
              <a:rPr lang="en-US" sz="1000" i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Persentage</a:t>
            </a:r>
            <a:r>
              <a:rPr lang="en-US" sz="1000" i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Error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(MAPE) 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merupakan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nilai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yang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menunjukkan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tingkat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kesalahan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relatif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dengan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tujuan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dapat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menginformasikan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seberapa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besar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tingkat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persentase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kesalahan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peramalan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dalam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bentuk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terlalu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tinggi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atau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terlalu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rendah</a:t>
            </a:r>
            <a:r>
              <a:rPr lang="en-US" sz="1000" b="1" dirty="0">
                <a:solidFill>
                  <a:srgbClr val="0066FF"/>
                </a:solidFill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Simchi-levi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dkk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2000 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dalam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penelitian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1000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Andriyanto</a:t>
            </a:r>
            <a:r>
              <a:rPr lang="en-US" sz="1000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, 2014)):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368353-F586-4FA0-A358-6A454638EE69}"/>
                  </a:ext>
                </a:extLst>
              </p:cNvPr>
              <p:cNvSpPr txBox="1"/>
              <p:nvPr/>
            </p:nvSpPr>
            <p:spPr>
              <a:xfrm>
                <a:off x="4749243" y="2949816"/>
                <a:ext cx="2146232" cy="684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effectLst/>
                    <a:latin typeface="Roboto Mono Medium" panose="020B0604020202020204" charset="0"/>
                    <a:ea typeface="Roboto Mono Medium" panose="020B0604020202020204" charset="0"/>
                  </a:rPr>
                  <a:t>PE = </a:t>
                </a:r>
                <a14:m>
                  <m:oMath xmlns:m="http://schemas.openxmlformats.org/officeDocument/2006/math">
                    <m:r>
                      <a:rPr lang="en-US" sz="1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|</m:t>
                    </m:r>
                    <m:f>
                      <m:fPr>
                        <m:ctrlPr>
                          <a:rPr lang="en-US" sz="10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𝐴𝑡</m:t>
                        </m:r>
                        <m:r>
                          <a:rPr lang="en-US" sz="1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𝐹𝑡</m:t>
                        </m:r>
                      </m:num>
                      <m:den>
                        <m:r>
                          <a:rPr lang="en-US" sz="1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𝐴𝑡</m:t>
                        </m:r>
                      </m:den>
                    </m:f>
                  </m:oMath>
                </a14:m>
                <a:r>
                  <a:rPr lang="en-US" sz="1000" dirty="0">
                    <a:effectLst/>
                    <a:latin typeface="Roboto Mono Medium" panose="020B0604020202020204" charset="0"/>
                    <a:ea typeface="Roboto Mono Medium" panose="020B0604020202020204" charset="0"/>
                  </a:rPr>
                  <a:t>| </a:t>
                </a:r>
                <a:r>
                  <a:rPr lang="en-US" sz="1000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Cambria Math" panose="02040503050406030204" pitchFamily="18" charset="0"/>
                  </a:rPr>
                  <a:t>∗</a:t>
                </a:r>
                <a:r>
                  <a:rPr lang="en-US" sz="1000" dirty="0">
                    <a:effectLst/>
                    <a:latin typeface="Roboto Mono Medium" panose="020B0604020202020204" charset="0"/>
                    <a:ea typeface="Roboto Mono Medium" panose="020B0604020202020204" charset="0"/>
                  </a:rPr>
                  <a:t> 100</a:t>
                </a:r>
                <a:br>
                  <a:rPr lang="en-US" sz="1000" dirty="0">
                    <a:effectLst/>
                    <a:latin typeface="Roboto Mono Medium" panose="020B0604020202020204" charset="0"/>
                    <a:ea typeface="Roboto Mono Medium" panose="020B0604020202020204" charset="0"/>
                  </a:rPr>
                </a:br>
                <a:r>
                  <a:rPr lang="en-US" sz="1050" dirty="0">
                    <a:latin typeface="Roboto Mono Medium" panose="020B0604020202020204" charset="0"/>
                    <a:ea typeface="Roboto Mono Medium" panose="020B0604020202020204" charset="0"/>
                  </a:rPr>
                  <a:t>MAPE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1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=1</m:t>
                        </m:r>
                      </m:sub>
                      <m:sup>
                        <m:r>
                          <a:rPr lang="en-US" sz="1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1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𝑃𝐸</m:t>
                            </m:r>
                          </m:num>
                          <m:den>
                            <m:r>
                              <a:rPr lang="en-US" sz="1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en-US" sz="1050" dirty="0">
                  <a:latin typeface="Roboto Mono Medium" panose="020B0604020202020204" charset="0"/>
                  <a:ea typeface="Roboto Mono Medium" panose="020B0604020202020204" charset="0"/>
                </a:endParaRPr>
              </a:p>
              <a:p>
                <a:endParaRPr lang="en-US" sz="1000" dirty="0">
                  <a:latin typeface="Roboto Mono Medium" panose="020B0604020202020204" charset="0"/>
                  <a:ea typeface="Roboto Mono Medium" panose="020B0604020202020204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368353-F586-4FA0-A358-6A454638E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243" y="2949816"/>
                <a:ext cx="2146232" cy="684162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AEC6492-70F0-4D86-9AE9-C6417634B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906" y="3660562"/>
            <a:ext cx="5039868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6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Landasan Teori</a:t>
            </a:r>
            <a:endParaRPr dirty="0"/>
          </a:p>
        </p:txBody>
      </p:sp>
      <p:grpSp>
        <p:nvGrpSpPr>
          <p:cNvPr id="289" name="Google Shape;289;p37"/>
          <p:cNvGrpSpPr/>
          <p:nvPr/>
        </p:nvGrpSpPr>
        <p:grpSpPr>
          <a:xfrm>
            <a:off x="1448811" y="1689901"/>
            <a:ext cx="2140289" cy="2169401"/>
            <a:chOff x="-331425" y="1579700"/>
            <a:chExt cx="1880250" cy="1905825"/>
          </a:xfrm>
          <a:solidFill>
            <a:srgbClr val="FFE7E7"/>
          </a:solidFill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7"/>
          <p:cNvSpPr txBox="1">
            <a:spLocks noGrp="1"/>
          </p:cNvSpPr>
          <p:nvPr>
            <p:ph type="body" idx="4294967295"/>
          </p:nvPr>
        </p:nvSpPr>
        <p:spPr>
          <a:xfrm rot="390862">
            <a:off x="1790998" y="2663504"/>
            <a:ext cx="1681875" cy="1131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i="1" dirty="0">
                <a:solidFill>
                  <a:srgbClr val="B44141"/>
                </a:solidFill>
                <a:highlight>
                  <a:srgbClr val="F7F6F5"/>
                </a:highlight>
              </a:rPr>
              <a:t>PERSEDIAAN</a:t>
            </a:r>
            <a:endParaRPr lang="en" sz="2000" dirty="0">
              <a:solidFill>
                <a:srgbClr val="B44141"/>
              </a:solidFill>
              <a:highlight>
                <a:srgbClr val="F7F6F5"/>
              </a:highlight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4631960" y="1166876"/>
            <a:ext cx="3927423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PERSEDIAAN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subTitle" idx="1"/>
          </p:nvPr>
        </p:nvSpPr>
        <p:spPr>
          <a:xfrm>
            <a:off x="4771581" y="1655276"/>
            <a:ext cx="33399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Alexandri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(2009:135)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dalam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Lahu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&amp;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Sumarauw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, 2017),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menjelaskan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rgbClr val="0066FF"/>
                </a:solidFill>
              </a:rPr>
              <a:t>persediaan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merupakan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rgbClr val="0066FF"/>
                </a:solidFill>
              </a:rPr>
              <a:t>aktiva</a:t>
            </a:r>
            <a:r>
              <a:rPr lang="en-US" sz="1200" dirty="0">
                <a:solidFill>
                  <a:srgbClr val="0066FF"/>
                </a:solidFill>
              </a:rPr>
              <a:t> yang </a:t>
            </a:r>
            <a:r>
              <a:rPr lang="en-US" sz="1200" dirty="0" err="1">
                <a:solidFill>
                  <a:srgbClr val="0066FF"/>
                </a:solidFill>
              </a:rPr>
              <a:t>mencangkup</a:t>
            </a:r>
            <a:r>
              <a:rPr lang="en-US" sz="1200" dirty="0">
                <a:solidFill>
                  <a:srgbClr val="0066FF"/>
                </a:solidFill>
              </a:rPr>
              <a:t> </a:t>
            </a:r>
            <a:r>
              <a:rPr lang="en-US" sz="1200" dirty="0" err="1">
                <a:solidFill>
                  <a:srgbClr val="0066FF"/>
                </a:solidFill>
              </a:rPr>
              <a:t>aset-aset</a:t>
            </a:r>
            <a:r>
              <a:rPr lang="en-US" sz="1200" dirty="0">
                <a:solidFill>
                  <a:srgbClr val="0066FF"/>
                </a:solidFill>
              </a:rPr>
              <a:t> </a:t>
            </a:r>
            <a:r>
              <a:rPr lang="en-US" sz="1200" dirty="0" err="1">
                <a:solidFill>
                  <a:srgbClr val="0066FF"/>
                </a:solidFill>
              </a:rPr>
              <a:t>perusahaan</a:t>
            </a:r>
            <a:r>
              <a:rPr lang="en-US" sz="1200" dirty="0">
                <a:solidFill>
                  <a:srgbClr val="0066FF"/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di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jual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dalam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waktu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sudah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di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</a:rPr>
              <a:t>tentukan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endParaRPr lang="en-US" sz="1200" dirty="0">
              <a:solidFill>
                <a:srgbClr val="0066FF"/>
              </a:solidFill>
            </a:endParaRPr>
          </a:p>
        </p:txBody>
      </p:sp>
      <p:pic>
        <p:nvPicPr>
          <p:cNvPr id="16" name="Google Shape;222;p33">
            <a:extLst>
              <a:ext uri="{FF2B5EF4-FFF2-40B4-BE49-F238E27FC236}">
                <a16:creationId xmlns:a16="http://schemas.microsoft.com/office/drawing/2014/main" id="{5F01A914-F536-4C71-9263-ACA75532421C}"/>
              </a:ext>
            </a:extLst>
          </p:cNvPr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487597">
            <a:off x="1099278" y="1413338"/>
            <a:ext cx="1778710" cy="161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86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Landasan Teori</a:t>
            </a:r>
            <a:endParaRPr dirty="0"/>
          </a:p>
        </p:txBody>
      </p:sp>
      <p:grpSp>
        <p:nvGrpSpPr>
          <p:cNvPr id="289" name="Google Shape;289;p37"/>
          <p:cNvGrpSpPr/>
          <p:nvPr/>
        </p:nvGrpSpPr>
        <p:grpSpPr>
          <a:xfrm>
            <a:off x="1448811" y="1689901"/>
            <a:ext cx="2140289" cy="2169401"/>
            <a:chOff x="-331425" y="1579700"/>
            <a:chExt cx="1880250" cy="1905825"/>
          </a:xfrm>
          <a:solidFill>
            <a:srgbClr val="FFE1E1"/>
          </a:solidFill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7"/>
          <p:cNvSpPr txBox="1">
            <a:spLocks noGrp="1"/>
          </p:cNvSpPr>
          <p:nvPr>
            <p:ph type="body" idx="4294967295"/>
          </p:nvPr>
        </p:nvSpPr>
        <p:spPr>
          <a:xfrm rot="390862">
            <a:off x="1796372" y="2358841"/>
            <a:ext cx="1700705" cy="14238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 dirty="0">
                <a:solidFill>
                  <a:srgbClr val="B44141"/>
                </a:solidFill>
                <a:highlight>
                  <a:srgbClr val="F7F6F5"/>
                </a:highlight>
              </a:rPr>
              <a:t>JENIS-JENIS</a:t>
            </a:r>
            <a:br>
              <a:rPr lang="en" b="1" i="1" dirty="0">
                <a:solidFill>
                  <a:srgbClr val="B44141"/>
                </a:solidFill>
                <a:highlight>
                  <a:srgbClr val="F7F6F5"/>
                </a:highlight>
              </a:rPr>
            </a:br>
            <a:r>
              <a:rPr lang="en" sz="2000" b="1" i="1" dirty="0">
                <a:solidFill>
                  <a:srgbClr val="B44141"/>
                </a:solidFill>
                <a:highlight>
                  <a:srgbClr val="F7F6F5"/>
                </a:highlight>
              </a:rPr>
              <a:t>PERSEDIAAN</a:t>
            </a:r>
            <a:endParaRPr lang="en" sz="2000" dirty="0">
              <a:solidFill>
                <a:srgbClr val="B44141"/>
              </a:solidFill>
              <a:highlight>
                <a:srgbClr val="F7F6F5"/>
              </a:highlight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4699416" y="480691"/>
            <a:ext cx="3927423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JENIS-JENIS PERSEDIAAN</a:t>
            </a:r>
          </a:p>
        </p:txBody>
      </p:sp>
      <p:sp>
        <p:nvSpPr>
          <p:cNvPr id="295" name="Google Shape;295;p37"/>
          <p:cNvSpPr txBox="1">
            <a:spLocks noGrp="1"/>
          </p:cNvSpPr>
          <p:nvPr>
            <p:ph type="subTitle" idx="1"/>
          </p:nvPr>
        </p:nvSpPr>
        <p:spPr>
          <a:xfrm>
            <a:off x="4699415" y="1008354"/>
            <a:ext cx="39274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1100" dirty="0" err="1">
                <a:solidFill>
                  <a:srgbClr val="0066FF"/>
                </a:solidFill>
              </a:rPr>
              <a:t>Persediaan</a:t>
            </a:r>
            <a:r>
              <a:rPr lang="es-ES" sz="1100" dirty="0">
                <a:solidFill>
                  <a:srgbClr val="0066FF"/>
                </a:solidFill>
              </a:rPr>
              <a:t> </a:t>
            </a:r>
            <a:r>
              <a:rPr lang="es-ES" sz="1100" dirty="0" err="1">
                <a:solidFill>
                  <a:srgbClr val="0066FF"/>
                </a:solidFill>
              </a:rPr>
              <a:t>bahan</a:t>
            </a:r>
            <a:r>
              <a:rPr lang="es-ES" sz="1100" dirty="0">
                <a:solidFill>
                  <a:srgbClr val="0066FF"/>
                </a:solidFill>
              </a:rPr>
              <a:t> </a:t>
            </a:r>
            <a:r>
              <a:rPr lang="es-ES" sz="1100" dirty="0" err="1">
                <a:solidFill>
                  <a:srgbClr val="0066FF"/>
                </a:solidFill>
              </a:rPr>
              <a:t>mentah</a:t>
            </a:r>
            <a:r>
              <a:rPr lang="es-ES" sz="1100" dirty="0">
                <a:solidFill>
                  <a:srgbClr val="0066FF"/>
                </a:solidFill>
              </a:rPr>
              <a:t> </a:t>
            </a:r>
            <a:r>
              <a:rPr lang="es-ES" sz="1100" dirty="0" err="1">
                <a:solidFill>
                  <a:srgbClr val="0066FF"/>
                </a:solidFill>
              </a:rPr>
              <a:t>atau</a:t>
            </a:r>
            <a:r>
              <a:rPr lang="es-ES" sz="1100" dirty="0">
                <a:solidFill>
                  <a:srgbClr val="0066FF"/>
                </a:solidFill>
              </a:rPr>
              <a:t> (raw material </a:t>
            </a:r>
            <a:r>
              <a:rPr lang="es-ES" sz="1100" dirty="0" err="1">
                <a:solidFill>
                  <a:srgbClr val="0066FF"/>
                </a:solidFill>
              </a:rPr>
              <a:t>inventory</a:t>
            </a:r>
            <a:r>
              <a:rPr lang="es-ES" sz="1100" dirty="0">
                <a:solidFill>
                  <a:srgbClr val="0066FF"/>
                </a:solidFill>
              </a:rPr>
              <a:t>) </a:t>
            </a:r>
            <a:br>
              <a:rPr lang="es-ES" sz="1100" dirty="0">
                <a:solidFill>
                  <a:srgbClr val="0066FF"/>
                </a:solidFill>
              </a:rPr>
            </a:br>
            <a:endParaRPr lang="es-ES" sz="1100" dirty="0">
              <a:solidFill>
                <a:srgbClr val="0066FF"/>
              </a:solidFill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s-ES" sz="1100" dirty="0" err="1">
                <a:solidFill>
                  <a:srgbClr val="0066FF"/>
                </a:solidFill>
              </a:rPr>
              <a:t>Persediaan</a:t>
            </a:r>
            <a:r>
              <a:rPr lang="es-ES" sz="1100" dirty="0">
                <a:solidFill>
                  <a:srgbClr val="0066FF"/>
                </a:solidFill>
              </a:rPr>
              <a:t> </a:t>
            </a:r>
            <a:r>
              <a:rPr lang="es-ES" sz="1100" dirty="0" err="1">
                <a:solidFill>
                  <a:srgbClr val="0066FF"/>
                </a:solidFill>
              </a:rPr>
              <a:t>barang</a:t>
            </a:r>
            <a:r>
              <a:rPr lang="es-ES" sz="1100" dirty="0">
                <a:solidFill>
                  <a:srgbClr val="0066FF"/>
                </a:solidFill>
              </a:rPr>
              <a:t> </a:t>
            </a:r>
            <a:r>
              <a:rPr lang="es-ES" sz="1100" dirty="0" err="1">
                <a:solidFill>
                  <a:srgbClr val="0066FF"/>
                </a:solidFill>
              </a:rPr>
              <a:t>setengah</a:t>
            </a:r>
            <a:r>
              <a:rPr lang="es-ES" sz="1100" dirty="0">
                <a:solidFill>
                  <a:srgbClr val="0066FF"/>
                </a:solidFill>
              </a:rPr>
              <a:t> </a:t>
            </a:r>
            <a:r>
              <a:rPr lang="es-ES" sz="1100" dirty="0" err="1">
                <a:solidFill>
                  <a:srgbClr val="0066FF"/>
                </a:solidFill>
              </a:rPr>
              <a:t>jadi</a:t>
            </a:r>
            <a:r>
              <a:rPr lang="es-ES" sz="1100" dirty="0">
                <a:solidFill>
                  <a:srgbClr val="0066FF"/>
                </a:solidFill>
              </a:rPr>
              <a:t> </a:t>
            </a:r>
            <a:r>
              <a:rPr lang="es-ES" sz="1100" dirty="0" err="1">
                <a:solidFill>
                  <a:srgbClr val="0066FF"/>
                </a:solidFill>
              </a:rPr>
              <a:t>atau</a:t>
            </a:r>
            <a:r>
              <a:rPr lang="es-ES" sz="1100" dirty="0">
                <a:solidFill>
                  <a:srgbClr val="0066FF"/>
                </a:solidFill>
              </a:rPr>
              <a:t> (</a:t>
            </a:r>
            <a:r>
              <a:rPr lang="es-ES" sz="1100" dirty="0" err="1">
                <a:solidFill>
                  <a:srgbClr val="0066FF"/>
                </a:solidFill>
              </a:rPr>
              <a:t>work</a:t>
            </a:r>
            <a:r>
              <a:rPr lang="es-ES" sz="1100" dirty="0">
                <a:solidFill>
                  <a:srgbClr val="0066FF"/>
                </a:solidFill>
              </a:rPr>
              <a:t> in </a:t>
            </a:r>
            <a:r>
              <a:rPr lang="es-ES" sz="1100" dirty="0" err="1">
                <a:solidFill>
                  <a:srgbClr val="0066FF"/>
                </a:solidFill>
              </a:rPr>
              <a:t>process</a:t>
            </a:r>
            <a:r>
              <a:rPr lang="es-ES" sz="1100" dirty="0">
                <a:solidFill>
                  <a:srgbClr val="0066FF"/>
                </a:solidFill>
              </a:rPr>
              <a:t>)</a:t>
            </a:r>
            <a:br>
              <a:rPr lang="es-ES" sz="1100" dirty="0">
                <a:solidFill>
                  <a:srgbClr val="0066FF"/>
                </a:solidFill>
              </a:rPr>
            </a:br>
            <a:r>
              <a:rPr lang="es-ES" sz="1100" dirty="0">
                <a:solidFill>
                  <a:srgbClr val="0066FF"/>
                </a:solidFill>
              </a:rPr>
              <a:t> 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66FF"/>
                </a:solidFill>
              </a:rPr>
              <a:t>Persediaan</a:t>
            </a:r>
            <a:r>
              <a:rPr lang="en-US" sz="1100" dirty="0">
                <a:solidFill>
                  <a:srgbClr val="0066FF"/>
                </a:solidFill>
              </a:rPr>
              <a:t> </a:t>
            </a:r>
            <a:r>
              <a:rPr lang="en-US" sz="1100" dirty="0" err="1">
                <a:solidFill>
                  <a:srgbClr val="0066FF"/>
                </a:solidFill>
              </a:rPr>
              <a:t>pasokan</a:t>
            </a:r>
            <a:r>
              <a:rPr lang="en-US" sz="1100" dirty="0">
                <a:solidFill>
                  <a:srgbClr val="0066FF"/>
                </a:solidFill>
              </a:rPr>
              <a:t> </a:t>
            </a:r>
            <a:r>
              <a:rPr lang="en-US" sz="1100" dirty="0" err="1">
                <a:solidFill>
                  <a:srgbClr val="0066FF"/>
                </a:solidFill>
              </a:rPr>
              <a:t>pemeliharaan</a:t>
            </a:r>
            <a:r>
              <a:rPr lang="en-US" sz="1100" dirty="0">
                <a:solidFill>
                  <a:srgbClr val="0066FF"/>
                </a:solidFill>
              </a:rPr>
              <a:t> </a:t>
            </a:r>
            <a:r>
              <a:rPr lang="en-US" sz="1100" dirty="0" err="1">
                <a:solidFill>
                  <a:srgbClr val="0066FF"/>
                </a:solidFill>
              </a:rPr>
              <a:t>atau</a:t>
            </a:r>
            <a:r>
              <a:rPr lang="en-US" sz="1100" dirty="0">
                <a:solidFill>
                  <a:srgbClr val="0066FF"/>
                </a:solidFill>
              </a:rPr>
              <a:t> (maintenance, repair, operating) </a:t>
            </a:r>
            <a:br>
              <a:rPr lang="en-US" sz="1100" dirty="0">
                <a:solidFill>
                  <a:srgbClr val="0066FF"/>
                </a:solidFill>
              </a:rPr>
            </a:br>
            <a:endParaRPr lang="en-US" sz="1100" dirty="0">
              <a:solidFill>
                <a:srgbClr val="0066FF"/>
              </a:solidFill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66FF"/>
                </a:solidFill>
              </a:rPr>
              <a:t>Persediaan</a:t>
            </a:r>
            <a:r>
              <a:rPr lang="en-US" sz="1100" dirty="0">
                <a:solidFill>
                  <a:srgbClr val="0066FF"/>
                </a:solidFill>
              </a:rPr>
              <a:t> </a:t>
            </a:r>
            <a:r>
              <a:rPr lang="en-US" sz="1100" dirty="0" err="1">
                <a:solidFill>
                  <a:srgbClr val="0066FF"/>
                </a:solidFill>
              </a:rPr>
              <a:t>barang</a:t>
            </a:r>
            <a:r>
              <a:rPr lang="en-US" sz="1100" dirty="0">
                <a:solidFill>
                  <a:srgbClr val="0066FF"/>
                </a:solidFill>
              </a:rPr>
              <a:t> </a:t>
            </a:r>
            <a:r>
              <a:rPr lang="en-US" sz="1100" dirty="0" err="1">
                <a:solidFill>
                  <a:srgbClr val="0066FF"/>
                </a:solidFill>
              </a:rPr>
              <a:t>jadi</a:t>
            </a:r>
            <a:r>
              <a:rPr lang="en-US" sz="1100" dirty="0">
                <a:solidFill>
                  <a:srgbClr val="0066FF"/>
                </a:solidFill>
              </a:rPr>
              <a:t> (finished good inventory)</a:t>
            </a:r>
            <a:br>
              <a:rPr lang="es-ES" sz="1200" dirty="0">
                <a:solidFill>
                  <a:srgbClr val="0066FF"/>
                </a:solidFill>
              </a:rPr>
            </a:br>
            <a:endParaRPr lang="en-US" sz="1200" dirty="0">
              <a:solidFill>
                <a:srgbClr val="0066FF"/>
              </a:solidFill>
            </a:endParaRPr>
          </a:p>
        </p:txBody>
      </p:sp>
      <p:pic>
        <p:nvPicPr>
          <p:cNvPr id="16" name="Google Shape;222;p33">
            <a:extLst>
              <a:ext uri="{FF2B5EF4-FFF2-40B4-BE49-F238E27FC236}">
                <a16:creationId xmlns:a16="http://schemas.microsoft.com/office/drawing/2014/main" id="{5F01A914-F536-4C71-9263-ACA75532421C}"/>
              </a:ext>
            </a:extLst>
          </p:cNvPr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487597">
            <a:off x="1099278" y="1413338"/>
            <a:ext cx="1778710" cy="161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3480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4D3DC24-CD25-49E1-A3A7-373BE00A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040" y="2481507"/>
            <a:ext cx="3322608" cy="2116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FB922-79D4-413B-95B6-2BC5F556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040" y="365442"/>
            <a:ext cx="3322608" cy="2116065"/>
          </a:xfrm>
          <a:prstGeom prst="rect">
            <a:avLst/>
          </a:prstGeom>
        </p:spPr>
      </p:pic>
      <p:pic>
        <p:nvPicPr>
          <p:cNvPr id="19" name="Google Shape;222;p33">
            <a:extLst>
              <a:ext uri="{FF2B5EF4-FFF2-40B4-BE49-F238E27FC236}">
                <a16:creationId xmlns:a16="http://schemas.microsoft.com/office/drawing/2014/main" id="{EC086A80-26F9-49D8-83D0-62F66AC0F8BB}"/>
              </a:ext>
            </a:extLst>
          </p:cNvPr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3126907" y="1302995"/>
            <a:ext cx="3413274" cy="1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594107" y="1350774"/>
            <a:ext cx="3573457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b="1" i="1" dirty="0">
                <a:solidFill>
                  <a:srgbClr val="0066FF"/>
                </a:solidFill>
              </a:rPr>
              <a:t>Economic Order Quantity </a:t>
            </a:r>
            <a:r>
              <a:rPr lang="en-US" sz="1000" b="1" dirty="0">
                <a:solidFill>
                  <a:srgbClr val="0066FF"/>
                </a:solidFill>
              </a:rPr>
              <a:t>(EOQ) </a:t>
            </a:r>
            <a:r>
              <a:rPr lang="en-US" sz="1000" b="1" dirty="0" err="1">
                <a:solidFill>
                  <a:srgbClr val="000000"/>
                </a:solidFill>
              </a:rPr>
              <a:t>merupakan</a:t>
            </a:r>
            <a:r>
              <a:rPr lang="en-US" sz="1000" b="1" dirty="0">
                <a:solidFill>
                  <a:srgbClr val="000000"/>
                </a:solidFill>
              </a:rPr>
              <a:t> formula </a:t>
            </a:r>
            <a:r>
              <a:rPr lang="en-US" sz="1000" b="1" dirty="0" err="1">
                <a:solidFill>
                  <a:srgbClr val="000000"/>
                </a:solidFill>
              </a:rPr>
              <a:t>perhitungan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dengan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tujuan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menghitung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jumlah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barang</a:t>
            </a:r>
            <a:r>
              <a:rPr lang="en-US" sz="1000" b="1" dirty="0">
                <a:solidFill>
                  <a:srgbClr val="000000"/>
                </a:solidFill>
              </a:rPr>
              <a:t> / </a:t>
            </a:r>
            <a:r>
              <a:rPr lang="en-US" sz="1000" b="1" dirty="0" err="1">
                <a:solidFill>
                  <a:srgbClr val="000000"/>
                </a:solidFill>
              </a:rPr>
              <a:t>persediaan</a:t>
            </a:r>
            <a:r>
              <a:rPr lang="en-US" sz="1000" b="1" dirty="0">
                <a:solidFill>
                  <a:srgbClr val="000000"/>
                </a:solidFill>
              </a:rPr>
              <a:t> yang </a:t>
            </a:r>
            <a:r>
              <a:rPr lang="en-US" sz="1000" b="1" dirty="0" err="1">
                <a:solidFill>
                  <a:srgbClr val="000000"/>
                </a:solidFill>
              </a:rPr>
              <a:t>harus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dipesan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untuk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satu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periode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secara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ekonomis</a:t>
            </a:r>
            <a:r>
              <a:rPr lang="en-US" sz="1000" b="1" dirty="0">
                <a:solidFill>
                  <a:srgbClr val="000000"/>
                </a:solidFill>
              </a:rPr>
              <a:t>. Adapun </a:t>
            </a:r>
            <a:r>
              <a:rPr lang="en-US" sz="1000" b="1" dirty="0" err="1">
                <a:solidFill>
                  <a:srgbClr val="0066FF"/>
                </a:solidFill>
              </a:rPr>
              <a:t>hal-hal</a:t>
            </a:r>
            <a:r>
              <a:rPr lang="en-US" sz="1000" b="1" dirty="0">
                <a:solidFill>
                  <a:srgbClr val="0066FF"/>
                </a:solidFill>
              </a:rPr>
              <a:t> yang </a:t>
            </a:r>
            <a:r>
              <a:rPr lang="en-US" sz="1000" b="1" dirty="0" err="1">
                <a:solidFill>
                  <a:srgbClr val="0066FF"/>
                </a:solidFill>
              </a:rPr>
              <a:t>harus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diperhatikan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sebelum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melakukan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perhitungan</a:t>
            </a:r>
            <a:r>
              <a:rPr lang="en-US" sz="1000" b="1" dirty="0">
                <a:solidFill>
                  <a:srgbClr val="0066FF"/>
                </a:solidFill>
              </a:rPr>
              <a:t> EOQ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ialah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menentukan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variabel-variabel</a:t>
            </a:r>
            <a:r>
              <a:rPr lang="en-US" sz="1000" b="1" dirty="0">
                <a:solidFill>
                  <a:srgbClr val="0066FF"/>
                </a:solidFill>
              </a:rPr>
              <a:t> yang </a:t>
            </a:r>
            <a:r>
              <a:rPr lang="en-US" sz="1000" b="1" dirty="0" err="1">
                <a:solidFill>
                  <a:srgbClr val="0066FF"/>
                </a:solidFill>
              </a:rPr>
              <a:t>berpengaruh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dalam</a:t>
            </a:r>
            <a:r>
              <a:rPr lang="en-US" sz="1000" b="1" dirty="0">
                <a:solidFill>
                  <a:srgbClr val="000000"/>
                </a:solidFill>
              </a:rPr>
              <a:t> formula </a:t>
            </a:r>
            <a:r>
              <a:rPr lang="en-US" sz="1000" b="1" dirty="0" err="1">
                <a:solidFill>
                  <a:srgbClr val="000000"/>
                </a:solidFill>
              </a:rPr>
              <a:t>tersebut</a:t>
            </a:r>
            <a:r>
              <a:rPr lang="en-US" sz="1000" b="1" dirty="0">
                <a:solidFill>
                  <a:srgbClr val="000000"/>
                </a:solidFill>
              </a:rPr>
              <a:t>. </a:t>
            </a:r>
            <a:br>
              <a:rPr lang="en-US" sz="1000" b="1" dirty="0">
                <a:solidFill>
                  <a:srgbClr val="000000"/>
                </a:solidFill>
              </a:rPr>
            </a:b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b="1" dirty="0" err="1">
                <a:solidFill>
                  <a:srgbClr val="000000"/>
                </a:solidFill>
              </a:rPr>
              <a:t>Yakni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jumlah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barang</a:t>
            </a:r>
            <a:r>
              <a:rPr lang="en-US" sz="1000" b="1" dirty="0">
                <a:solidFill>
                  <a:srgbClr val="0066FF"/>
                </a:solidFill>
              </a:rPr>
              <a:t> yang </a:t>
            </a:r>
            <a:r>
              <a:rPr lang="en-US" sz="1000" b="1" dirty="0" err="1">
                <a:solidFill>
                  <a:srgbClr val="0066FF"/>
                </a:solidFill>
              </a:rPr>
              <a:t>dipesan</a:t>
            </a:r>
            <a:r>
              <a:rPr lang="en-US" sz="1000" b="1" dirty="0">
                <a:solidFill>
                  <a:srgbClr val="0066FF"/>
                </a:solidFill>
              </a:rPr>
              <a:t>, </a:t>
            </a:r>
            <a:r>
              <a:rPr lang="en-US" sz="1000" b="1" dirty="0" err="1">
                <a:solidFill>
                  <a:srgbClr val="0066FF"/>
                </a:solidFill>
              </a:rPr>
              <a:t>biaya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pemesanan</a:t>
            </a:r>
            <a:r>
              <a:rPr lang="en-US" sz="1000" b="1" dirty="0">
                <a:solidFill>
                  <a:srgbClr val="0066FF"/>
                </a:solidFill>
              </a:rPr>
              <a:t> dan </a:t>
            </a:r>
            <a:r>
              <a:rPr lang="en-US" sz="1000" b="1" dirty="0" err="1">
                <a:solidFill>
                  <a:srgbClr val="0066FF"/>
                </a:solidFill>
              </a:rPr>
              <a:t>biaya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penyimpanan</a:t>
            </a:r>
            <a:r>
              <a:rPr lang="en-US" sz="1000" b="1" dirty="0">
                <a:solidFill>
                  <a:srgbClr val="000000"/>
                </a:solidFill>
              </a:rPr>
              <a:t>. Adapun </a:t>
            </a:r>
            <a:r>
              <a:rPr lang="en-US" sz="1000" b="1" dirty="0" err="1">
                <a:solidFill>
                  <a:srgbClr val="000000"/>
                </a:solidFill>
              </a:rPr>
              <a:t>rumus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perhitungan</a:t>
            </a:r>
            <a:r>
              <a:rPr lang="en-US" sz="1000" b="1" dirty="0">
                <a:solidFill>
                  <a:srgbClr val="000000"/>
                </a:solidFill>
              </a:rPr>
              <a:t> EOQ </a:t>
            </a:r>
            <a:r>
              <a:rPr lang="en-US" sz="1000" b="1" dirty="0" err="1">
                <a:solidFill>
                  <a:srgbClr val="000000"/>
                </a:solidFill>
              </a:rPr>
              <a:t>dapat</a:t>
            </a:r>
            <a:r>
              <a:rPr lang="en-US" sz="1000" b="1" dirty="0">
                <a:solidFill>
                  <a:srgbClr val="000000"/>
                </a:solidFill>
              </a:rPr>
              <a:t> di </a:t>
            </a:r>
            <a:r>
              <a:rPr lang="en-US" sz="1000" b="1" dirty="0" err="1">
                <a:solidFill>
                  <a:srgbClr val="000000"/>
                </a:solidFill>
              </a:rPr>
              <a:t>lihat</a:t>
            </a:r>
            <a:r>
              <a:rPr lang="en-US" sz="1000" b="1" dirty="0">
                <a:solidFill>
                  <a:srgbClr val="000000"/>
                </a:solidFill>
              </a:rPr>
              <a:t> pada </a:t>
            </a:r>
            <a:r>
              <a:rPr lang="en-US" sz="1000" b="1" dirty="0" err="1">
                <a:solidFill>
                  <a:srgbClr val="000000"/>
                </a:solidFill>
              </a:rPr>
              <a:t>persamaan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berikut</a:t>
            </a:r>
            <a:r>
              <a:rPr lang="en-US" sz="1000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18" name="Google Shape;221;p33">
            <a:extLst>
              <a:ext uri="{FF2B5EF4-FFF2-40B4-BE49-F238E27FC236}">
                <a16:creationId xmlns:a16="http://schemas.microsoft.com/office/drawing/2014/main" id="{027164BC-56A2-4B31-819F-E0F08A79D69F}"/>
              </a:ext>
            </a:extLst>
          </p:cNvPr>
          <p:cNvSpPr txBox="1">
            <a:spLocks/>
          </p:cNvSpPr>
          <p:nvPr/>
        </p:nvSpPr>
        <p:spPr>
          <a:xfrm>
            <a:off x="2881040" y="1045144"/>
            <a:ext cx="39050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Economic Order Quantity (EOQ)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E8716-963A-4FFA-8540-383674638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44421">
            <a:off x="4196118" y="323846"/>
            <a:ext cx="930787" cy="803450"/>
          </a:xfrm>
          <a:prstGeom prst="rect">
            <a:avLst/>
          </a:prstGeom>
        </p:spPr>
      </p:pic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4287379" y="545928"/>
            <a:ext cx="2290870" cy="42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Hasil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D228B4-05DB-42B2-83BE-782D10FD7BA8}"/>
                  </a:ext>
                </a:extLst>
              </p:cNvPr>
              <p:cNvSpPr txBox="1"/>
              <p:nvPr/>
            </p:nvSpPr>
            <p:spPr>
              <a:xfrm>
                <a:off x="4323608" y="1564796"/>
                <a:ext cx="4139123" cy="2197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EOQ </a:t>
                </a:r>
                <a:r>
                  <a:rPr lang="en-US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</a:t>
                </a:r>
                <a:r>
                  <a:rPr lang="en-US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rgbClr val="0066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200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			</a:t>
                </a:r>
                <a:endParaRPr lang="en-US" sz="1200" b="1" dirty="0">
                  <a:solidFill>
                    <a:srgbClr val="0066FF"/>
                  </a:solidFill>
                  <a:latin typeface="Roboto Mono Medium" panose="020B0604020202020204" charset="0"/>
                  <a:ea typeface="Roboto Mono Medium" panose="020B060402020202020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2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Keterangan</a:t>
                </a:r>
                <a:r>
                  <a:rPr lang="en-US" sz="12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: </a:t>
                </a:r>
              </a:p>
              <a:p>
                <a:pPr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1100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D 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kebutuhan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persedian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dalam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1 </a:t>
                </a:r>
                <a:r>
                  <a:rPr lang="en-US" sz="1100" b="1" dirty="0" err="1"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p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eriode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br>
                  <a:rPr lang="en-US" sz="1100" b="1" dirty="0"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</a:br>
                <a:r>
                  <a:rPr lang="en-US" sz="1100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S 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Biaya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setiap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kali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pesan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b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</a:br>
                <a:r>
                  <a:rPr lang="en-US" sz="1100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H 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Biaya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penyimpanan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persediaan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rata-rata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D228B4-05DB-42B2-83BE-782D10FD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608" y="1564796"/>
                <a:ext cx="4139123" cy="2197909"/>
              </a:xfrm>
              <a:prstGeom prst="rect">
                <a:avLst/>
              </a:prstGeom>
              <a:blipFill>
                <a:blip r:embed="rId6"/>
                <a:stretch>
                  <a:fillRect l="-442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990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Landasan Teori</a:t>
            </a:r>
            <a:endParaRPr dirty="0"/>
          </a:p>
        </p:txBody>
      </p:sp>
      <p:grpSp>
        <p:nvGrpSpPr>
          <p:cNvPr id="289" name="Google Shape;289;p37"/>
          <p:cNvGrpSpPr/>
          <p:nvPr/>
        </p:nvGrpSpPr>
        <p:grpSpPr>
          <a:xfrm>
            <a:off x="1448811" y="1689901"/>
            <a:ext cx="2140289" cy="2169401"/>
            <a:chOff x="-331425" y="1579700"/>
            <a:chExt cx="1880250" cy="1905825"/>
          </a:xfrm>
          <a:solidFill>
            <a:srgbClr val="E1EFD9"/>
          </a:solidFill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7"/>
          <p:cNvSpPr txBox="1">
            <a:spLocks noGrp="1"/>
          </p:cNvSpPr>
          <p:nvPr>
            <p:ph type="body" idx="4294967295"/>
          </p:nvPr>
        </p:nvSpPr>
        <p:spPr>
          <a:xfrm rot="390862">
            <a:off x="1931355" y="2435536"/>
            <a:ext cx="1482524" cy="1131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chemeClr val="dk2"/>
                </a:solidFill>
              </a:rPr>
              <a:t>Penjelasan Singkat Mengenai</a:t>
            </a:r>
            <a:r>
              <a:rPr lang="en" sz="1050" b="1" i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" sz="1050" b="1" i="1">
                <a:solidFill>
                  <a:srgbClr val="00B050"/>
                </a:solidFill>
                <a:highlight>
                  <a:srgbClr val="F7F6F5"/>
                </a:highlight>
              </a:rPr>
              <a:t>Ms. Office Excel</a:t>
            </a:r>
            <a:endParaRPr lang="en" sz="1050" dirty="0">
              <a:solidFill>
                <a:srgbClr val="00B050"/>
              </a:solidFill>
              <a:highlight>
                <a:srgbClr val="F7F6F5"/>
              </a:highlight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4699416" y="480691"/>
            <a:ext cx="3927423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err="1"/>
              <a:t>Ms</a:t>
            </a:r>
            <a:r>
              <a:rPr lang="en-US" i="1"/>
              <a:t>. Office Excel</a:t>
            </a:r>
            <a:endParaRPr i="1"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subTitle" idx="1"/>
          </p:nvPr>
        </p:nvSpPr>
        <p:spPr>
          <a:xfrm>
            <a:off x="4722276" y="850272"/>
            <a:ext cx="33399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Merupakan sebuah aplikasi buatan Microsoft Corporation yang berbentuk aplikasi lembar kerja </a:t>
            </a:r>
            <a:r>
              <a:rPr lang="en-US" sz="1200">
                <a:solidFill>
                  <a:srgbClr val="0066FF"/>
                </a:solidFill>
              </a:rPr>
              <a:t>SpreadSheet 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beroperasi di berbagai macam sistem operasi </a:t>
            </a:r>
            <a:r>
              <a:rPr lang="fi-FI" sz="1200">
                <a:solidFill>
                  <a:schemeClr val="accent6">
                    <a:lumMod val="50000"/>
                  </a:schemeClr>
                </a:solidFill>
              </a:rPr>
              <a:t>(Nita &amp; Ahmar, 2015: 182- 183</a:t>
            </a:r>
            <a:r>
              <a:rPr lang="fi-FI" sz="12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accent6">
                    <a:lumMod val="50000"/>
                  </a:schemeClr>
                </a:solidFill>
              </a:rPr>
              <a:t>Dengan fungsi beberapa di antaranya sebagai berikut :</a:t>
            </a:r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6">
                    <a:lumMod val="50000"/>
                  </a:schemeClr>
                </a:solidFill>
              </a:rPr>
              <a:t>memiliki banyak </a:t>
            </a:r>
            <a:r>
              <a:rPr lang="en-US" sz="1000">
                <a:solidFill>
                  <a:srgbClr val="0066FF"/>
                </a:solidFill>
              </a:rPr>
              <a:t>fungsi dan formula </a:t>
            </a:r>
            <a:r>
              <a:rPr lang="en-US" sz="1000">
                <a:solidFill>
                  <a:schemeClr val="accent6">
                    <a:lumMod val="50000"/>
                  </a:schemeClr>
                </a:solidFill>
              </a:rPr>
              <a:t>perhitungan aritmatika hingga statistika</a:t>
            </a:r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6">
                    <a:lumMod val="50000"/>
                  </a:schemeClr>
                </a:solidFill>
              </a:rPr>
              <a:t>membantu memudahkan pembukuan </a:t>
            </a:r>
            <a:r>
              <a:rPr lang="en-US" sz="1000">
                <a:solidFill>
                  <a:srgbClr val="0066FF"/>
                </a:solidFill>
              </a:rPr>
              <a:t>database </a:t>
            </a:r>
            <a:r>
              <a:rPr lang="en-US" sz="1000">
                <a:solidFill>
                  <a:schemeClr val="accent6">
                    <a:lumMod val="50000"/>
                  </a:schemeClr>
                </a:solidFill>
              </a:rPr>
              <a:t>keuangan </a:t>
            </a:r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6">
                    <a:lumMod val="50000"/>
                  </a:schemeClr>
                </a:solidFill>
              </a:rPr>
              <a:t>hingga dapat </a:t>
            </a:r>
            <a:r>
              <a:rPr lang="en-US" sz="1000">
                <a:solidFill>
                  <a:srgbClr val="0066FF"/>
                </a:solidFill>
              </a:rPr>
              <a:t>mempresentasikan hasil laporan </a:t>
            </a:r>
            <a:r>
              <a:rPr lang="en-US" sz="1000">
                <a:solidFill>
                  <a:schemeClr val="accent6">
                    <a:lumMod val="50000"/>
                  </a:schemeClr>
                </a:solidFill>
              </a:rPr>
              <a:t>dengan bentuk-bentuk menarik mulai dari table, grafik hingga diagram </a:t>
            </a:r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" name="Google Shape;222;p33">
            <a:extLst>
              <a:ext uri="{FF2B5EF4-FFF2-40B4-BE49-F238E27FC236}">
                <a16:creationId xmlns:a16="http://schemas.microsoft.com/office/drawing/2014/main" id="{5F01A914-F536-4C71-9263-ACA75532421C}"/>
              </a:ext>
            </a:extLst>
          </p:cNvPr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487597">
            <a:off x="1099278" y="1413338"/>
            <a:ext cx="1778710" cy="161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849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Landasan Teori</a:t>
            </a:r>
            <a:endParaRPr dirty="0"/>
          </a:p>
        </p:txBody>
      </p:sp>
      <p:grpSp>
        <p:nvGrpSpPr>
          <p:cNvPr id="289" name="Google Shape;289;p37"/>
          <p:cNvGrpSpPr/>
          <p:nvPr/>
        </p:nvGrpSpPr>
        <p:grpSpPr>
          <a:xfrm>
            <a:off x="1448811" y="1982208"/>
            <a:ext cx="2140289" cy="2169401"/>
            <a:chOff x="-331425" y="1579700"/>
            <a:chExt cx="1880250" cy="1905825"/>
          </a:xfrm>
          <a:solidFill>
            <a:srgbClr val="CCFFFF"/>
          </a:solidFill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7"/>
          <p:cNvSpPr txBox="1">
            <a:spLocks noGrp="1"/>
          </p:cNvSpPr>
          <p:nvPr>
            <p:ph type="body" idx="4294967295"/>
          </p:nvPr>
        </p:nvSpPr>
        <p:spPr>
          <a:xfrm rot="390862">
            <a:off x="1931355" y="2727843"/>
            <a:ext cx="1482524" cy="1131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chemeClr val="dk2"/>
                </a:solidFill>
              </a:rPr>
              <a:t>Penjelasan Singkat Mengenai </a:t>
            </a:r>
            <a:r>
              <a:rPr lang="en" sz="1050" b="1">
                <a:solidFill>
                  <a:schemeClr val="accent6">
                    <a:lumMod val="50000"/>
                  </a:schemeClr>
                </a:solidFill>
                <a:latin typeface="Concert One" panose="020B0604020202020204" charset="0"/>
              </a:rPr>
              <a:t>UD. Toko Tiga Jaya Baru</a:t>
            </a:r>
            <a:endParaRPr lang="en" sz="1050" b="1" dirty="0">
              <a:solidFill>
                <a:schemeClr val="accent6">
                  <a:lumMod val="50000"/>
                </a:schemeClr>
              </a:solidFill>
              <a:highlight>
                <a:srgbClr val="F7F6F5"/>
              </a:highlight>
              <a:latin typeface="Concert One" panose="020B0604020202020204" charset="0"/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4699416" y="563134"/>
            <a:ext cx="3927423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UD. Toko Tiga Jaya Baru</a:t>
            </a:r>
            <a:endParaRPr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subTitle" idx="1"/>
          </p:nvPr>
        </p:nvSpPr>
        <p:spPr>
          <a:xfrm>
            <a:off x="4801676" y="921419"/>
            <a:ext cx="33399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Merupakan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salah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satu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toko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>
                <a:solidFill>
                  <a:srgbClr val="0066FF"/>
                </a:solidFill>
              </a:rPr>
              <a:t>Usaha </a:t>
            </a:r>
            <a:r>
              <a:rPr lang="en-US" sz="1000" b="1" dirty="0" err="1">
                <a:solidFill>
                  <a:srgbClr val="0066FF"/>
                </a:solidFill>
              </a:rPr>
              <a:t>Dagang</a:t>
            </a:r>
            <a:r>
              <a:rPr lang="en-US" sz="1000" b="1" dirty="0">
                <a:solidFill>
                  <a:srgbClr val="0066FF"/>
                </a:solidFill>
              </a:rPr>
              <a:t> (UD)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yang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berlokasi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di </a:t>
            </a:r>
            <a:r>
              <a:rPr lang="en-US" sz="1000" b="1" dirty="0" err="1">
                <a:solidFill>
                  <a:srgbClr val="0066FF"/>
                </a:solidFill>
              </a:rPr>
              <a:t>ibukota</a:t>
            </a:r>
            <a:r>
              <a:rPr lang="en-US" sz="1000" b="1" dirty="0">
                <a:solidFill>
                  <a:srgbClr val="0066FF"/>
                </a:solidFill>
              </a:rPr>
              <a:t> Kalimantan Utara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en-US" sz="1000" b="1" dirty="0">
                <a:solidFill>
                  <a:srgbClr val="00B0F0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yakni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Tanjung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Selor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yang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telah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berdiri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selama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lebih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dari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20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tahun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mulai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dari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tahun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1990.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Dengan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produk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utama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yang di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jual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merupakan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rgbClr val="0066FF"/>
                </a:solidFill>
              </a:rPr>
              <a:t>barang</a:t>
            </a:r>
            <a:r>
              <a:rPr lang="en-US" sz="1000" dirty="0">
                <a:solidFill>
                  <a:srgbClr val="0066FF"/>
                </a:solidFill>
              </a:rPr>
              <a:t> </a:t>
            </a:r>
            <a:r>
              <a:rPr lang="en-US" sz="1000" dirty="0" err="1">
                <a:solidFill>
                  <a:srgbClr val="0066FF"/>
                </a:solidFill>
              </a:rPr>
              <a:t>kebutuhan</a:t>
            </a:r>
            <a:r>
              <a:rPr lang="en-US" sz="1000" dirty="0">
                <a:solidFill>
                  <a:srgbClr val="0066FF"/>
                </a:solidFill>
              </a:rPr>
              <a:t> </a:t>
            </a:r>
            <a:r>
              <a:rPr lang="en-US" sz="1000" dirty="0" err="1">
                <a:solidFill>
                  <a:srgbClr val="0066FF"/>
                </a:solidFill>
              </a:rPr>
              <a:t>sehari-hari</a:t>
            </a:r>
            <a:r>
              <a:rPr lang="en-US" sz="1000" dirty="0">
                <a:solidFill>
                  <a:srgbClr val="0066FF"/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seperi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piring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panci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dan lain-lain.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Mereka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masih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sangat minim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dalam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memanfaatkan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perkembangan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teknologi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yang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ada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, salah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satunya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masih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50000"/>
                  </a:schemeClr>
                </a:solidFill>
              </a:rPr>
              <a:t>melakukan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rgbClr val="0066FF"/>
                </a:solidFill>
              </a:rPr>
              <a:t>perkiraan</a:t>
            </a:r>
            <a:r>
              <a:rPr lang="en-US" sz="1000" dirty="0">
                <a:solidFill>
                  <a:srgbClr val="0066FF"/>
                </a:solidFill>
              </a:rPr>
              <a:t> </a:t>
            </a:r>
            <a:r>
              <a:rPr lang="en-US" sz="1000" dirty="0" err="1">
                <a:solidFill>
                  <a:srgbClr val="0066FF"/>
                </a:solidFill>
              </a:rPr>
              <a:t>dalam</a:t>
            </a:r>
            <a:r>
              <a:rPr lang="en-US" sz="1000" dirty="0">
                <a:solidFill>
                  <a:srgbClr val="0066FF"/>
                </a:solidFill>
              </a:rPr>
              <a:t> </a:t>
            </a:r>
            <a:r>
              <a:rPr lang="en-US" sz="1000" dirty="0" err="1">
                <a:solidFill>
                  <a:srgbClr val="0066FF"/>
                </a:solidFill>
              </a:rPr>
              <a:t>perhitungan</a:t>
            </a:r>
            <a:r>
              <a:rPr lang="en-US" sz="1000" dirty="0">
                <a:solidFill>
                  <a:srgbClr val="0066FF"/>
                </a:solidFill>
              </a:rPr>
              <a:t> </a:t>
            </a:r>
            <a:r>
              <a:rPr lang="en-US" sz="1000" dirty="0" err="1">
                <a:solidFill>
                  <a:srgbClr val="0066FF"/>
                </a:solidFill>
              </a:rPr>
              <a:t>pemesanan</a:t>
            </a:r>
            <a:r>
              <a:rPr lang="en-US" sz="1000" dirty="0">
                <a:solidFill>
                  <a:srgbClr val="0066FF"/>
                </a:solidFill>
              </a:rPr>
              <a:t> </a:t>
            </a:r>
            <a:r>
              <a:rPr lang="en-US" sz="1000" dirty="0" err="1">
                <a:solidFill>
                  <a:srgbClr val="0066FF"/>
                </a:solidFill>
              </a:rPr>
              <a:t>barang</a:t>
            </a:r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1" name="Google Shape;222;p33">
            <a:extLst>
              <a:ext uri="{FF2B5EF4-FFF2-40B4-BE49-F238E27FC236}">
                <a16:creationId xmlns:a16="http://schemas.microsoft.com/office/drawing/2014/main" id="{29CB9152-5D03-4732-A836-B2784E6E9939}"/>
              </a:ext>
            </a:extLst>
          </p:cNvPr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487597">
            <a:off x="1099278" y="1413338"/>
            <a:ext cx="1778710" cy="161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313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1699508" y="2571750"/>
            <a:ext cx="5744981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BAB III</a:t>
            </a:r>
            <a:br>
              <a:rPr lang="en-US" sz="3200"/>
            </a:br>
            <a:r>
              <a:rPr lang="en-US" sz="3200"/>
              <a:t>METODOLOGI PENELITIAN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06245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2808C2-717A-4ECD-AD7F-8B995517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35" y="411304"/>
            <a:ext cx="1870042" cy="4219694"/>
          </a:xfrm>
          <a:prstGeom prst="rect">
            <a:avLst/>
          </a:prstGeom>
        </p:spPr>
      </p:pic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1094449" y="1385951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b-NO" sz="1000">
                <a:solidFill>
                  <a:schemeClr val="accent6">
                    <a:lumMod val="50000"/>
                  </a:schemeClr>
                </a:solidFill>
              </a:rPr>
              <a:t>Jenis</a:t>
            </a:r>
            <a:r>
              <a:rPr lang="nb-NO" sz="1000">
                <a:solidFill>
                  <a:srgbClr val="0066FF"/>
                </a:solidFill>
              </a:rPr>
              <a:t> penelitian </a:t>
            </a:r>
            <a:r>
              <a:rPr lang="nb-NO" sz="1000">
                <a:solidFill>
                  <a:schemeClr val="accent6">
                    <a:lumMod val="50000"/>
                  </a:schemeClr>
                </a:solidFill>
              </a:rPr>
              <a:t>yang digunakan penulis ialah metode peramalan time series yang merupakan salah satu dari beberapa jenis</a:t>
            </a:r>
            <a:r>
              <a:rPr lang="nb-NO" sz="1000">
                <a:solidFill>
                  <a:srgbClr val="0066FF"/>
                </a:solidFill>
              </a:rPr>
              <a:t> metode forecasting</a:t>
            </a:r>
            <a:r>
              <a:rPr lang="nb-NO" sz="1000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nb-NO" sz="1000">
                <a:solidFill>
                  <a:srgbClr val="33CC33"/>
                </a:solidFill>
              </a:rPr>
              <a:t> </a:t>
            </a:r>
            <a:endParaRPr lang="nb-NO" sz="1000" dirty="0">
              <a:solidFill>
                <a:srgbClr val="33CC3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b-NO" sz="1000">
                <a:solidFill>
                  <a:schemeClr val="accent6">
                    <a:lumMod val="50000"/>
                  </a:schemeClr>
                </a:solidFill>
              </a:rPr>
              <a:t>Dengan teknik pengolahan dan analisi data yang di lakukan ialah </a:t>
            </a:r>
            <a:r>
              <a:rPr lang="nb-NO" sz="1000" b="1" i="1">
                <a:solidFill>
                  <a:srgbClr val="0066FF"/>
                </a:solidFill>
              </a:rPr>
              <a:t>Adaptive Response Rate Single Exponential Smoothing </a:t>
            </a:r>
            <a:r>
              <a:rPr lang="nb-NO" sz="1000">
                <a:solidFill>
                  <a:schemeClr val="accent6">
                    <a:lumMod val="50000"/>
                  </a:schemeClr>
                </a:solidFill>
              </a:rPr>
              <a:t>dengan media software atau aplikasi</a:t>
            </a:r>
            <a:r>
              <a:rPr lang="nb-NO" sz="1000" b="1" i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b-NO" sz="1000" b="1" i="1">
                <a:solidFill>
                  <a:srgbClr val="0066FF"/>
                </a:solidFill>
              </a:rPr>
              <a:t>Microsoft Office Excel</a:t>
            </a:r>
            <a:r>
              <a:rPr lang="nb-NO" sz="1000" b="1" i="1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nb-NO" sz="1000" b="1" i="1">
                <a:solidFill>
                  <a:srgbClr val="33CC33"/>
                </a:solidFill>
              </a:rPr>
              <a:t> </a:t>
            </a:r>
            <a:endParaRPr sz="1000" b="1" i="1" dirty="0">
              <a:solidFill>
                <a:srgbClr val="33CC33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895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Desain Penelitian</a:t>
            </a:r>
            <a:endParaRPr dirty="0"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124174" y="1103650"/>
            <a:ext cx="2773800" cy="18023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/>
          <p:nvPr/>
        </p:nvSpPr>
        <p:spPr>
          <a:xfrm rot="-2148808">
            <a:off x="5572396" y="483775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7550676" y="346395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6023610" flipH="1">
            <a:off x="4575756" y="2456753"/>
            <a:ext cx="1579416" cy="71644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 rot="10324607">
            <a:off x="7275478" y="4040710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4;p33">
            <a:extLst>
              <a:ext uri="{FF2B5EF4-FFF2-40B4-BE49-F238E27FC236}">
                <a16:creationId xmlns:a16="http://schemas.microsoft.com/office/drawing/2014/main" id="{85FE52B7-CE09-4980-A076-4D0BC1B29621}"/>
              </a:ext>
            </a:extLst>
          </p:cNvPr>
          <p:cNvSpPr/>
          <p:nvPr/>
        </p:nvSpPr>
        <p:spPr>
          <a:xfrm rot="14017852">
            <a:off x="5719143" y="4124019"/>
            <a:ext cx="716593" cy="40735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ctrTitle"/>
          </p:nvPr>
        </p:nvSpPr>
        <p:spPr>
          <a:xfrm>
            <a:off x="1672763" y="1540277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2400" b="1" kern="0" cap="all">
                <a:effectLst/>
                <a:latin typeface="Concert On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ANALISIS FORECASTING PENJUALAN TOKO TIGA JAYA BARU MENGGUNAKAN METODE SINGLE EXPONENTIAL SMOOTHING ADAPTIVE PARAMETER</a:t>
            </a:r>
            <a:endParaRPr lang="en-US" sz="2400" b="1" kern="0" cap="all" dirty="0">
              <a:effectLst/>
              <a:latin typeface="Concert One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29"/>
          <p:cNvSpPr/>
          <p:nvPr/>
        </p:nvSpPr>
        <p:spPr>
          <a:xfrm>
            <a:off x="2791325" y="2910699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9" name="Google Shape;179;p29"/>
          <p:cNvSpPr/>
          <p:nvPr/>
        </p:nvSpPr>
        <p:spPr>
          <a:xfrm>
            <a:off x="6105638" y="2891570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" name="Google Shape;180;p29"/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3055100"/>
            <a:ext cx="2036850" cy="846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268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1412E-A16C-4B63-9F41-AD77DE38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863" y="1283881"/>
            <a:ext cx="3739280" cy="1986148"/>
          </a:xfrm>
          <a:prstGeom prst="rect">
            <a:avLst/>
          </a:prstGeom>
        </p:spPr>
      </p:pic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1094449" y="1385951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b-NO" sz="1000">
                <a:solidFill>
                  <a:schemeClr val="accent6">
                    <a:lumMod val="50000"/>
                  </a:schemeClr>
                </a:solidFill>
              </a:rPr>
              <a:t>Lokasi pelaksanaan penelitian ini adalah sebuah </a:t>
            </a:r>
            <a:r>
              <a:rPr lang="nb-NO" sz="1000">
                <a:solidFill>
                  <a:srgbClr val="0066FF"/>
                </a:solidFill>
              </a:rPr>
              <a:t>usaha dagang </a:t>
            </a:r>
            <a:r>
              <a:rPr lang="nb-NO" sz="1000">
                <a:solidFill>
                  <a:schemeClr val="accent6">
                    <a:lumMod val="50000"/>
                  </a:schemeClr>
                </a:solidFill>
              </a:rPr>
              <a:t>bernama </a:t>
            </a:r>
            <a:r>
              <a:rPr lang="nb-NO" sz="1000">
                <a:solidFill>
                  <a:srgbClr val="0066FF"/>
                </a:solidFill>
              </a:rPr>
              <a:t>Toko Tiga Jaya Baru </a:t>
            </a:r>
            <a:r>
              <a:rPr lang="nb-NO" sz="1000">
                <a:solidFill>
                  <a:schemeClr val="accent6">
                    <a:lumMod val="50000"/>
                  </a:schemeClr>
                </a:solidFill>
              </a:rPr>
              <a:t>yang menjual berbagai macam barang </a:t>
            </a:r>
            <a:r>
              <a:rPr lang="nb-NO" sz="1000">
                <a:solidFill>
                  <a:srgbClr val="0066FF"/>
                </a:solidFill>
              </a:rPr>
              <a:t>kebutuhan sehari-hari non sembako</a:t>
            </a:r>
            <a:r>
              <a:rPr lang="nb-NO" sz="1000">
                <a:solidFill>
                  <a:schemeClr val="accent6">
                    <a:lumMod val="50000"/>
                  </a:schemeClr>
                </a:solidFill>
              </a:rPr>
              <a:t>. Adapun lokasi dari tempat penelitian tersebut berlokasi di Jalan Semangka RT 10 RW 20 </a:t>
            </a:r>
            <a:r>
              <a:rPr lang="nb-NO" sz="1000">
                <a:solidFill>
                  <a:srgbClr val="0066FF"/>
                </a:solidFill>
              </a:rPr>
              <a:t>Tanjung Selor</a:t>
            </a:r>
            <a:r>
              <a:rPr lang="nb-NO" sz="1000">
                <a:solidFill>
                  <a:schemeClr val="accent6">
                    <a:lumMod val="50000"/>
                  </a:schemeClr>
                </a:solidFill>
              </a:rPr>
              <a:t>, Tanjung Selor Hilir, Bulungan, </a:t>
            </a:r>
            <a:r>
              <a:rPr lang="nb-NO" sz="1000">
                <a:solidFill>
                  <a:srgbClr val="0066FF"/>
                </a:solidFill>
              </a:rPr>
              <a:t>Kalimantan Utara</a:t>
            </a:r>
            <a:r>
              <a:rPr lang="nb-NO" sz="10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sz="10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895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Lokasi Penelitian</a:t>
            </a:r>
            <a:endParaRPr dirty="0"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124174" y="1103650"/>
            <a:ext cx="2773800" cy="18023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/>
          <p:nvPr/>
        </p:nvSpPr>
        <p:spPr>
          <a:xfrm rot="-2148808">
            <a:off x="4625993" y="1237058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8141675" y="1072818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2553007" flipH="1" flipV="1">
            <a:off x="3945833" y="3105419"/>
            <a:ext cx="1579416" cy="71644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 rot="10324607">
            <a:off x="7591045" y="2945528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4;p33">
            <a:extLst>
              <a:ext uri="{FF2B5EF4-FFF2-40B4-BE49-F238E27FC236}">
                <a16:creationId xmlns:a16="http://schemas.microsoft.com/office/drawing/2014/main" id="{85FE52B7-CE09-4980-A076-4D0BC1B29621}"/>
              </a:ext>
            </a:extLst>
          </p:cNvPr>
          <p:cNvSpPr/>
          <p:nvPr/>
        </p:nvSpPr>
        <p:spPr>
          <a:xfrm rot="14017852">
            <a:off x="4555356" y="3012436"/>
            <a:ext cx="716593" cy="40735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755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1699508" y="2571750"/>
            <a:ext cx="5744981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BAB IV</a:t>
            </a:r>
            <a:br>
              <a:rPr lang="en-US" sz="3200"/>
            </a:br>
            <a:r>
              <a:rPr lang="en-US" sz="3200"/>
              <a:t>HASIL &amp; PEMBAHASAN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083491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CE8716-963A-4FFA-8540-38367463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44421">
            <a:off x="892187" y="431913"/>
            <a:ext cx="1176511" cy="1015558"/>
          </a:xfrm>
          <a:prstGeom prst="rect">
            <a:avLst/>
          </a:prstGeom>
        </p:spPr>
      </p:pic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856095" y="2025706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b-NO" sz="1000" b="1" dirty="0">
                <a:solidFill>
                  <a:srgbClr val="0070C0"/>
                </a:solidFill>
              </a:rPr>
              <a:t>Pengumpulan data </a:t>
            </a:r>
            <a:r>
              <a:rPr lang="nb-NO" sz="1000" b="1" dirty="0">
                <a:solidFill>
                  <a:schemeClr val="accent6">
                    <a:lumMod val="50000"/>
                  </a:schemeClr>
                </a:solidFill>
              </a:rPr>
              <a:t>di lakukan di </a:t>
            </a:r>
            <a:r>
              <a:rPr lang="nb-NO" sz="1000" b="1" dirty="0">
                <a:solidFill>
                  <a:srgbClr val="0070C0"/>
                </a:solidFill>
              </a:rPr>
              <a:t>Usaha Dagang (UD) Toko Tiga Jaya Baru</a:t>
            </a:r>
            <a:r>
              <a:rPr lang="nb-NO" sz="1000" b="1" dirty="0">
                <a:solidFill>
                  <a:schemeClr val="accent6">
                    <a:lumMod val="50000"/>
                  </a:schemeClr>
                </a:solidFill>
              </a:rPr>
              <a:t> yang merupakan salah satu usaha dagang yang menjual berbagai macam </a:t>
            </a:r>
            <a:r>
              <a:rPr lang="nb-NO" sz="1000" b="1" dirty="0">
                <a:solidFill>
                  <a:srgbClr val="0070C0"/>
                </a:solidFill>
              </a:rPr>
              <a:t>alat perabotan dan kebutuhan rumah tangga</a:t>
            </a:r>
            <a:r>
              <a:rPr lang="nb-NO" sz="1000" b="1" dirty="0">
                <a:solidFill>
                  <a:schemeClr val="accent6">
                    <a:lumMod val="50000"/>
                  </a:schemeClr>
                </a:solidFill>
              </a:rPr>
              <a:t> mulai dari sendok, garpu, piring, mangkok, kursi, meja hingga karpet. </a:t>
            </a:r>
            <a:br>
              <a:rPr lang="nb-NO" sz="1000" b="1" dirty="0">
                <a:solidFill>
                  <a:schemeClr val="accent6">
                    <a:lumMod val="50000"/>
                  </a:schemeClr>
                </a:solidFill>
              </a:rPr>
            </a:br>
            <a:br>
              <a:rPr lang="nb-NO" sz="1000" b="1" dirty="0">
                <a:solidFill>
                  <a:schemeClr val="accent6">
                    <a:lumMod val="50000"/>
                  </a:schemeClr>
                </a:solidFill>
              </a:rPr>
            </a:br>
            <a:endParaRPr sz="10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895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</a:t>
            </a:r>
            <a:endParaRPr dirty="0"/>
          </a:p>
        </p:txBody>
      </p:sp>
      <p:sp>
        <p:nvSpPr>
          <p:cNvPr id="18" name="Google Shape;221;p33">
            <a:extLst>
              <a:ext uri="{FF2B5EF4-FFF2-40B4-BE49-F238E27FC236}">
                <a16:creationId xmlns:a16="http://schemas.microsoft.com/office/drawing/2014/main" id="{027164BC-56A2-4B31-819F-E0F08A79D69F}"/>
              </a:ext>
            </a:extLst>
          </p:cNvPr>
          <p:cNvSpPr txBox="1">
            <a:spLocks/>
          </p:cNvSpPr>
          <p:nvPr/>
        </p:nvSpPr>
        <p:spPr>
          <a:xfrm>
            <a:off x="704270" y="1381270"/>
            <a:ext cx="2895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/>
              <a:t>1. Pengumpulan Data</a:t>
            </a:r>
            <a:endParaRPr lang="en-US" sz="2000" dirty="0"/>
          </a:p>
        </p:txBody>
      </p:sp>
      <p:pic>
        <p:nvPicPr>
          <p:cNvPr id="19" name="Google Shape;222;p33">
            <a:extLst>
              <a:ext uri="{FF2B5EF4-FFF2-40B4-BE49-F238E27FC236}">
                <a16:creationId xmlns:a16="http://schemas.microsoft.com/office/drawing/2014/main" id="{EC086A80-26F9-49D8-83D0-62F66AC0F8BB}"/>
              </a:ext>
            </a:extLst>
          </p:cNvPr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744854" y="1667618"/>
            <a:ext cx="2491740" cy="18023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9AE27F-3634-480B-993C-E9544CD3B6F2}"/>
              </a:ext>
            </a:extLst>
          </p:cNvPr>
          <p:cNvSpPr txBox="1"/>
          <p:nvPr/>
        </p:nvSpPr>
        <p:spPr>
          <a:xfrm>
            <a:off x="4907405" y="1669029"/>
            <a:ext cx="3559345" cy="1656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600"/>
              <a:buFont typeface="Roboto Mono Medium"/>
              <a:buNone/>
              <a:tabLst/>
              <a:defRPr/>
            </a:pPr>
            <a:r>
              <a:rPr kumimoji="0" lang="nb-NO" sz="10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Roboto Mono Medium"/>
                <a:ea typeface="Roboto Mono Medium"/>
                <a:sym typeface="Roboto Mono Medium"/>
              </a:rPr>
              <a:t>Pada penelitian ini data yang diambil sebagai bahan penelitian merupakan </a:t>
            </a:r>
            <a:r>
              <a:rPr kumimoji="0" lang="nb-NO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 Mono Medium"/>
                <a:ea typeface="Roboto Mono Medium"/>
                <a:sym typeface="Roboto Mono Medium"/>
              </a:rPr>
              <a:t>data jumlah penjualan</a:t>
            </a:r>
            <a:r>
              <a:rPr kumimoji="0" lang="nb-NO" sz="10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Roboto Mono Medium"/>
                <a:ea typeface="Roboto Mono Medium"/>
                <a:sym typeface="Roboto Mono Medium"/>
              </a:rPr>
              <a:t> atau </a:t>
            </a:r>
            <a:r>
              <a:rPr kumimoji="0" lang="nb-NO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 Mono Medium"/>
                <a:ea typeface="Roboto Mono Medium"/>
                <a:sym typeface="Roboto Mono Medium"/>
              </a:rPr>
              <a:t>transaksi bulanan dari bulan Juni 2021 </a:t>
            </a:r>
            <a:r>
              <a:rPr kumimoji="0" lang="nb-NO" sz="10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Roboto Mono Medium"/>
                <a:ea typeface="Roboto Mono Medium"/>
                <a:sym typeface="Roboto Mono Medium"/>
              </a:rPr>
              <a:t>hingga bulan Mei 2022.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600"/>
              <a:buFont typeface="Roboto Mono Medium"/>
              <a:buNone/>
              <a:tabLst/>
              <a:defRPr/>
            </a:pPr>
            <a:r>
              <a:rPr kumimoji="0" lang="nb-NO" sz="1000" b="1" i="0" u="none" strike="noStrike" kern="0" cap="none" spc="0" normalizeH="0" baseline="0" noProof="0" dirty="0">
                <a:ln>
                  <a:noFill/>
                </a:ln>
                <a:solidFill>
                  <a:srgbClr val="595959">
                    <a:lumMod val="50000"/>
                  </a:srgbClr>
                </a:solidFill>
                <a:effectLst/>
                <a:uLnTx/>
                <a:uFillTx/>
                <a:latin typeface="Roboto Mono Medium"/>
                <a:ea typeface="Roboto Mono Medium"/>
                <a:sym typeface="Roboto Mono Medium"/>
              </a:rPr>
              <a:t>Data-data tersebut dapat dilihat dan disajikan dalam tabel dan grafik berikut:</a:t>
            </a:r>
            <a:endParaRPr kumimoji="0" lang="nb-NO" sz="1000" b="1" i="1" u="none" strike="noStrike" kern="0" cap="none" spc="0" normalizeH="0" baseline="0" noProof="0" dirty="0">
              <a:ln>
                <a:noFill/>
              </a:ln>
              <a:solidFill>
                <a:srgbClr val="595959">
                  <a:lumMod val="50000"/>
                </a:srgbClr>
              </a:solidFill>
              <a:effectLst/>
              <a:uLnTx/>
              <a:uFillTx/>
              <a:latin typeface="Roboto Mono Medium"/>
              <a:ea typeface="Roboto Mono Medium"/>
              <a:sym typeface="Roboto Mono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52419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D2895E-8CF7-482D-B5DD-C0E8F9C8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62" y="1167627"/>
            <a:ext cx="3724775" cy="2684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E8716-963A-4FFA-8540-38367463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44421">
            <a:off x="892187" y="431913"/>
            <a:ext cx="1176511" cy="1015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756058-B0CD-4CA2-8F04-8E5607A8E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3751" y="1509400"/>
            <a:ext cx="5423872" cy="3521254"/>
          </a:xfrm>
          <a:prstGeom prst="rect">
            <a:avLst/>
          </a:prstGeom>
        </p:spPr>
      </p:pic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895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</a:t>
            </a:r>
            <a:endParaRPr dirty="0"/>
          </a:p>
        </p:txBody>
      </p:sp>
      <p:sp>
        <p:nvSpPr>
          <p:cNvPr id="226" name="Google Shape;226;p33"/>
          <p:cNvSpPr/>
          <p:nvPr/>
        </p:nvSpPr>
        <p:spPr>
          <a:xfrm rot="-2148808">
            <a:off x="4625993" y="1237058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8141675" y="1072818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2553007" flipH="1" flipV="1">
            <a:off x="3488633" y="2911806"/>
            <a:ext cx="1579416" cy="71644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 rot="10324607">
            <a:off x="7591045" y="2945528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4;p33">
            <a:extLst>
              <a:ext uri="{FF2B5EF4-FFF2-40B4-BE49-F238E27FC236}">
                <a16:creationId xmlns:a16="http://schemas.microsoft.com/office/drawing/2014/main" id="{85FE52B7-CE09-4980-A076-4D0BC1B29621}"/>
              </a:ext>
            </a:extLst>
          </p:cNvPr>
          <p:cNvSpPr/>
          <p:nvPr/>
        </p:nvSpPr>
        <p:spPr>
          <a:xfrm rot="14017852">
            <a:off x="4555356" y="3012436"/>
            <a:ext cx="716593" cy="40735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21;p33">
            <a:extLst>
              <a:ext uri="{FF2B5EF4-FFF2-40B4-BE49-F238E27FC236}">
                <a16:creationId xmlns:a16="http://schemas.microsoft.com/office/drawing/2014/main" id="{027164BC-56A2-4B31-819F-E0F08A79D69F}"/>
              </a:ext>
            </a:extLst>
          </p:cNvPr>
          <p:cNvSpPr txBox="1">
            <a:spLocks/>
          </p:cNvSpPr>
          <p:nvPr/>
        </p:nvSpPr>
        <p:spPr>
          <a:xfrm>
            <a:off x="2205556" y="797519"/>
            <a:ext cx="2895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err="1"/>
              <a:t>Pengumpulan</a:t>
            </a:r>
            <a:r>
              <a:rPr lang="en-US" sz="2000" dirty="0"/>
              <a:t> Data</a:t>
            </a:r>
          </a:p>
        </p:txBody>
      </p:sp>
      <p:pic>
        <p:nvPicPr>
          <p:cNvPr id="19" name="Google Shape;222;p33">
            <a:extLst>
              <a:ext uri="{FF2B5EF4-FFF2-40B4-BE49-F238E27FC236}">
                <a16:creationId xmlns:a16="http://schemas.microsoft.com/office/drawing/2014/main" id="{EC086A80-26F9-49D8-83D0-62F66AC0F8BB}"/>
              </a:ext>
            </a:extLst>
          </p:cNvPr>
          <p:cNvPicPr preferRelativeResize="0"/>
          <p:nvPr/>
        </p:nvPicPr>
        <p:blipFill>
          <a:blip r:embed="rId7">
            <a:alphaModFix amt="56000"/>
          </a:blip>
          <a:stretch>
            <a:fillRect/>
          </a:stretch>
        </p:blipFill>
        <p:spPr>
          <a:xfrm rot="10800000">
            <a:off x="2205556" y="1180799"/>
            <a:ext cx="2491740" cy="1802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7859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824A6-79C4-4D1C-9FCF-5A0EDD42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430" y="711181"/>
            <a:ext cx="4592606" cy="3041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E8716-963A-4FFA-8540-38367463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44421">
            <a:off x="527569" y="374849"/>
            <a:ext cx="1176511" cy="1015558"/>
          </a:xfrm>
          <a:prstGeom prst="rect">
            <a:avLst/>
          </a:prstGeom>
        </p:spPr>
      </p:pic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679970" y="1937296"/>
            <a:ext cx="3275325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b="1" i="1" dirty="0">
                <a:solidFill>
                  <a:srgbClr val="0066FF"/>
                </a:solidFill>
              </a:rPr>
              <a:t>Single Exponential Smoothing Adaptive Parameter Method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ini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di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terapkan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pada data total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penjualan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atau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transaksi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bulanan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sebelumnya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untuk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dilakukan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perhitungan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peramalan</a:t>
            </a:r>
            <a:r>
              <a:rPr lang="en-US" sz="1000" b="1" dirty="0">
                <a:solidFill>
                  <a:srgbClr val="0066FF"/>
                </a:solidFill>
              </a:rPr>
              <a:t> total </a:t>
            </a:r>
            <a:r>
              <a:rPr lang="en-US" sz="1000" b="1" dirty="0" err="1">
                <a:solidFill>
                  <a:srgbClr val="0066FF"/>
                </a:solidFill>
              </a:rPr>
              <a:t>penjualan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untuk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bulan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berikutnya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Dalam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peramalan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ini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penulis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akan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menggunakan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nilai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i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en-US" sz="1000" b="1" dirty="0">
                <a:solidFill>
                  <a:srgbClr val="0066FF"/>
                </a:solidFill>
              </a:rPr>
              <a:t>(beta)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mulai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dari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>
                <a:solidFill>
                  <a:srgbClr val="0066FF"/>
                </a:solidFill>
              </a:rPr>
              <a:t>(</a:t>
            </a:r>
            <a:r>
              <a:rPr lang="en-US" sz="1000" b="1" i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en-US" sz="1000" b="1" dirty="0">
                <a:solidFill>
                  <a:srgbClr val="0066FF"/>
                </a:solidFill>
              </a:rPr>
              <a:t>= 0,1), (</a:t>
            </a:r>
            <a:r>
              <a:rPr lang="en-US" sz="1000" b="1" i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000" b="1" dirty="0">
                <a:solidFill>
                  <a:srgbClr val="0066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000" b="1" dirty="0">
                <a:solidFill>
                  <a:srgbClr val="0066FF"/>
                </a:solidFill>
              </a:rPr>
              <a:t>= 0,2), (</a:t>
            </a:r>
            <a:r>
              <a:rPr lang="en-US" sz="1000" b="1" i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en-US" sz="1000" b="1" dirty="0">
                <a:solidFill>
                  <a:srgbClr val="0066FF"/>
                </a:solidFill>
              </a:rPr>
              <a:t>= 0,3), (</a:t>
            </a:r>
            <a:r>
              <a:rPr lang="en-US" sz="1000" b="1" i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en-US" sz="1000" b="1" dirty="0">
                <a:solidFill>
                  <a:srgbClr val="0066FF"/>
                </a:solidFill>
              </a:rPr>
              <a:t>= 0,4), (</a:t>
            </a:r>
            <a:r>
              <a:rPr lang="en-US" sz="1000" b="1" i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en-US" sz="1000" b="1" dirty="0">
                <a:solidFill>
                  <a:srgbClr val="0066FF"/>
                </a:solidFill>
              </a:rPr>
              <a:t>= 0,5), (</a:t>
            </a:r>
            <a:r>
              <a:rPr lang="en-US" sz="1000" b="1" i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en-US" sz="1000" b="1" dirty="0">
                <a:solidFill>
                  <a:srgbClr val="0066FF"/>
                </a:solidFill>
              </a:rPr>
              <a:t>= 0,6), (</a:t>
            </a:r>
            <a:r>
              <a:rPr lang="en-US" sz="1000" b="1" i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en-US" sz="1000" b="1" dirty="0">
                <a:solidFill>
                  <a:srgbClr val="0066FF"/>
                </a:solidFill>
              </a:rPr>
              <a:t>= 0,7), (</a:t>
            </a:r>
            <a:r>
              <a:rPr lang="en-US" sz="1000" b="1" i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  </a:t>
            </a:r>
            <a:r>
              <a:rPr lang="en-US" sz="1000" b="1" dirty="0">
                <a:solidFill>
                  <a:srgbClr val="0066FF"/>
                </a:solidFill>
              </a:rPr>
              <a:t>= 0,8) dan (</a:t>
            </a:r>
            <a:r>
              <a:rPr lang="en-US" sz="1000" b="1" i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 </a:t>
            </a:r>
            <a:r>
              <a:rPr lang="en-US" sz="1000" b="1" dirty="0">
                <a:solidFill>
                  <a:srgbClr val="0066FF"/>
                </a:solidFill>
              </a:rPr>
              <a:t>= 0,9).</a:t>
            </a:r>
            <a:endParaRPr sz="1000" b="1" dirty="0">
              <a:solidFill>
                <a:srgbClr val="0066FF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637707" y="654117"/>
            <a:ext cx="2895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</a:t>
            </a:r>
            <a:endParaRPr dirty="0"/>
          </a:p>
        </p:txBody>
      </p:sp>
      <p:sp>
        <p:nvSpPr>
          <p:cNvPr id="226" name="Google Shape;226;p33"/>
          <p:cNvSpPr/>
          <p:nvPr/>
        </p:nvSpPr>
        <p:spPr>
          <a:xfrm rot="-2148808">
            <a:off x="4496340" y="962455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rgbClr val="000000">
              <a:alpha val="2666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8201407" y="807210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2553007" flipH="1" flipV="1">
            <a:off x="3597309" y="2450625"/>
            <a:ext cx="1077377" cy="53074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 rot="10324607">
            <a:off x="7842505" y="3524442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4;p33">
            <a:extLst>
              <a:ext uri="{FF2B5EF4-FFF2-40B4-BE49-F238E27FC236}">
                <a16:creationId xmlns:a16="http://schemas.microsoft.com/office/drawing/2014/main" id="{85FE52B7-CE09-4980-A076-4D0BC1B29621}"/>
              </a:ext>
            </a:extLst>
          </p:cNvPr>
          <p:cNvSpPr/>
          <p:nvPr/>
        </p:nvSpPr>
        <p:spPr>
          <a:xfrm rot="14017852">
            <a:off x="4447871" y="3556072"/>
            <a:ext cx="716593" cy="40735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21;p33">
            <a:extLst>
              <a:ext uri="{FF2B5EF4-FFF2-40B4-BE49-F238E27FC236}">
                <a16:creationId xmlns:a16="http://schemas.microsoft.com/office/drawing/2014/main" id="{027164BC-56A2-4B31-819F-E0F08A79D69F}"/>
              </a:ext>
            </a:extLst>
          </p:cNvPr>
          <p:cNvSpPr txBox="1">
            <a:spLocks/>
          </p:cNvSpPr>
          <p:nvPr/>
        </p:nvSpPr>
        <p:spPr>
          <a:xfrm>
            <a:off x="1701913" y="896361"/>
            <a:ext cx="24396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2. </a:t>
            </a:r>
            <a:r>
              <a:rPr lang="en-US" sz="1800" dirty="0" err="1"/>
              <a:t>Analisis</a:t>
            </a:r>
            <a:r>
              <a:rPr lang="en-US" sz="1800" dirty="0"/>
              <a:t> Forecasting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Metode</a:t>
            </a:r>
            <a:r>
              <a:rPr lang="en-US" sz="1800" dirty="0"/>
              <a:t> Single Exponential Smoothing Adaptive Parameter</a:t>
            </a:r>
          </a:p>
        </p:txBody>
      </p:sp>
      <p:pic>
        <p:nvPicPr>
          <p:cNvPr id="19" name="Google Shape;222;p33">
            <a:extLst>
              <a:ext uri="{FF2B5EF4-FFF2-40B4-BE49-F238E27FC236}">
                <a16:creationId xmlns:a16="http://schemas.microsoft.com/office/drawing/2014/main" id="{EC086A80-26F9-49D8-83D0-62F66AC0F8BB}"/>
              </a:ext>
            </a:extLst>
          </p:cNvPr>
          <p:cNvPicPr preferRelativeResize="0"/>
          <p:nvPr/>
        </p:nvPicPr>
        <p:blipFill>
          <a:blip r:embed="rId6">
            <a:alphaModFix amt="56000"/>
          </a:blip>
          <a:stretch>
            <a:fillRect/>
          </a:stretch>
        </p:blipFill>
        <p:spPr>
          <a:xfrm rot="10800000">
            <a:off x="1627124" y="1793164"/>
            <a:ext cx="2491740" cy="18023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21;p33">
            <a:extLst>
              <a:ext uri="{FF2B5EF4-FFF2-40B4-BE49-F238E27FC236}">
                <a16:creationId xmlns:a16="http://schemas.microsoft.com/office/drawing/2014/main" id="{0BB099D6-F886-4969-BC06-436B8DDB16DB}"/>
              </a:ext>
            </a:extLst>
          </p:cNvPr>
          <p:cNvSpPr txBox="1">
            <a:spLocks/>
          </p:cNvSpPr>
          <p:nvPr/>
        </p:nvSpPr>
        <p:spPr>
          <a:xfrm>
            <a:off x="4973998" y="562757"/>
            <a:ext cx="34797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B44141"/>
                </a:solidFill>
              </a:rPr>
              <a:t>(</a:t>
            </a:r>
            <a:r>
              <a:rPr lang="en-US" sz="1800" i="1" dirty="0">
                <a:solidFill>
                  <a:srgbClr val="B44141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800" dirty="0">
                <a:solidFill>
                  <a:srgbClr val="B44141"/>
                </a:solidFill>
              </a:rPr>
              <a:t> = 0,1), (</a:t>
            </a:r>
            <a:r>
              <a:rPr lang="en-US" sz="1800" i="1" dirty="0">
                <a:solidFill>
                  <a:srgbClr val="B44141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800" dirty="0">
                <a:solidFill>
                  <a:srgbClr val="B44141"/>
                </a:solidFill>
              </a:rPr>
              <a:t> = 0,2), (</a:t>
            </a:r>
            <a:r>
              <a:rPr lang="en-US" sz="1800" i="1" dirty="0">
                <a:solidFill>
                  <a:srgbClr val="B44141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800" dirty="0">
                <a:solidFill>
                  <a:srgbClr val="B44141"/>
                </a:solidFill>
              </a:rPr>
              <a:t> = 0,3) </a:t>
            </a:r>
          </a:p>
        </p:txBody>
      </p:sp>
    </p:spTree>
    <p:extLst>
      <p:ext uri="{BB962C8B-B14F-4D97-AF65-F5344CB8AC3E}">
        <p14:creationId xmlns:p14="http://schemas.microsoft.com/office/powerpoint/2010/main" val="3183158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656E6C-DF25-4707-8958-DB8747EED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" y="1078671"/>
            <a:ext cx="4269573" cy="3410712"/>
          </a:xfrm>
          <a:prstGeom prst="rect">
            <a:avLst/>
          </a:prstGeom>
        </p:spPr>
      </p:pic>
      <p:sp>
        <p:nvSpPr>
          <p:cNvPr id="226" name="Google Shape;226;p33"/>
          <p:cNvSpPr/>
          <p:nvPr/>
        </p:nvSpPr>
        <p:spPr>
          <a:xfrm rot="-2148808">
            <a:off x="654421" y="1473286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rgbClr val="000000">
              <a:alpha val="2666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4" name="Google Shape;224;p33"/>
          <p:cNvSpPr/>
          <p:nvPr/>
        </p:nvSpPr>
        <p:spPr>
          <a:xfrm rot="10800000">
            <a:off x="3945104" y="4235541"/>
            <a:ext cx="664760" cy="414737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4;p33">
            <a:extLst>
              <a:ext uri="{FF2B5EF4-FFF2-40B4-BE49-F238E27FC236}">
                <a16:creationId xmlns:a16="http://schemas.microsoft.com/office/drawing/2014/main" id="{85FE52B7-CE09-4980-A076-4D0BC1B29621}"/>
              </a:ext>
            </a:extLst>
          </p:cNvPr>
          <p:cNvSpPr/>
          <p:nvPr/>
        </p:nvSpPr>
        <p:spPr>
          <a:xfrm rot="14017852">
            <a:off x="510786" y="4197982"/>
            <a:ext cx="716593" cy="40735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10BE4D-5714-4916-8E37-A46AEBE6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779" y="940467"/>
            <a:ext cx="4344335" cy="3061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E8716-963A-4FFA-8540-383674638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44421">
            <a:off x="527569" y="374849"/>
            <a:ext cx="1176511" cy="1015558"/>
          </a:xfrm>
          <a:prstGeom prst="rect">
            <a:avLst/>
          </a:prstGeom>
        </p:spPr>
      </p:pic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637707" y="654117"/>
            <a:ext cx="2895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</a:t>
            </a:r>
            <a:endParaRPr dirty="0"/>
          </a:p>
        </p:txBody>
      </p:sp>
      <p:sp>
        <p:nvSpPr>
          <p:cNvPr id="227" name="Google Shape;227;p33"/>
          <p:cNvSpPr/>
          <p:nvPr/>
        </p:nvSpPr>
        <p:spPr>
          <a:xfrm>
            <a:off x="4025170" y="1309046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0" name="Google Shape;226;p33">
            <a:extLst>
              <a:ext uri="{FF2B5EF4-FFF2-40B4-BE49-F238E27FC236}">
                <a16:creationId xmlns:a16="http://schemas.microsoft.com/office/drawing/2014/main" id="{478AFC97-20C5-40CE-B9FB-0037A5778E1E}"/>
              </a:ext>
            </a:extLst>
          </p:cNvPr>
          <p:cNvSpPr/>
          <p:nvPr/>
        </p:nvSpPr>
        <p:spPr>
          <a:xfrm rot="-2148808">
            <a:off x="4756698" y="878486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rgbClr val="000000">
              <a:alpha val="2666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1" name="Google Shape;224;p33">
            <a:extLst>
              <a:ext uri="{FF2B5EF4-FFF2-40B4-BE49-F238E27FC236}">
                <a16:creationId xmlns:a16="http://schemas.microsoft.com/office/drawing/2014/main" id="{00FD566C-2955-4EA4-9DEE-499248798E61}"/>
              </a:ext>
            </a:extLst>
          </p:cNvPr>
          <p:cNvSpPr/>
          <p:nvPr/>
        </p:nvSpPr>
        <p:spPr>
          <a:xfrm rot="10800000">
            <a:off x="8057000" y="3716020"/>
            <a:ext cx="664760" cy="414737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4;p33">
            <a:extLst>
              <a:ext uri="{FF2B5EF4-FFF2-40B4-BE49-F238E27FC236}">
                <a16:creationId xmlns:a16="http://schemas.microsoft.com/office/drawing/2014/main" id="{246888D8-7639-4B0F-8995-517ECCC14209}"/>
              </a:ext>
            </a:extLst>
          </p:cNvPr>
          <p:cNvSpPr/>
          <p:nvPr/>
        </p:nvSpPr>
        <p:spPr>
          <a:xfrm rot="14017852">
            <a:off x="4658837" y="3719711"/>
            <a:ext cx="716593" cy="40735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27;p33">
            <a:extLst>
              <a:ext uri="{FF2B5EF4-FFF2-40B4-BE49-F238E27FC236}">
                <a16:creationId xmlns:a16="http://schemas.microsoft.com/office/drawing/2014/main" id="{870395AA-1462-4DC2-A12E-54BFD5D18E52}"/>
              </a:ext>
            </a:extLst>
          </p:cNvPr>
          <p:cNvSpPr/>
          <p:nvPr/>
        </p:nvSpPr>
        <p:spPr>
          <a:xfrm>
            <a:off x="8271643" y="781812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4" name="Google Shape;221;p33">
            <a:extLst>
              <a:ext uri="{FF2B5EF4-FFF2-40B4-BE49-F238E27FC236}">
                <a16:creationId xmlns:a16="http://schemas.microsoft.com/office/drawing/2014/main" id="{84447296-505A-409F-B865-745BABC0C844}"/>
              </a:ext>
            </a:extLst>
          </p:cNvPr>
          <p:cNvSpPr txBox="1">
            <a:spLocks/>
          </p:cNvSpPr>
          <p:nvPr/>
        </p:nvSpPr>
        <p:spPr>
          <a:xfrm>
            <a:off x="5125629" y="505971"/>
            <a:ext cx="34797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B44141"/>
                </a:solidFill>
              </a:rPr>
              <a:t>(</a:t>
            </a:r>
            <a:r>
              <a:rPr lang="en-US" sz="1800" i="1" dirty="0">
                <a:solidFill>
                  <a:srgbClr val="B44141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800" dirty="0">
                <a:solidFill>
                  <a:srgbClr val="B44141"/>
                </a:solidFill>
              </a:rPr>
              <a:t> = 0,7), (</a:t>
            </a:r>
            <a:r>
              <a:rPr lang="en-US" sz="1800" i="1" dirty="0">
                <a:solidFill>
                  <a:srgbClr val="B44141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800" dirty="0">
                <a:solidFill>
                  <a:srgbClr val="B44141"/>
                </a:solidFill>
              </a:rPr>
              <a:t> = 0,8), (</a:t>
            </a:r>
            <a:r>
              <a:rPr lang="en-US" sz="1800" i="1" dirty="0">
                <a:solidFill>
                  <a:srgbClr val="B44141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800" dirty="0">
                <a:solidFill>
                  <a:srgbClr val="B44141"/>
                </a:solidFill>
              </a:rPr>
              <a:t> = 0,9), </a:t>
            </a:r>
          </a:p>
        </p:txBody>
      </p:sp>
      <p:sp>
        <p:nvSpPr>
          <p:cNvPr id="25" name="Google Shape;221;p33">
            <a:extLst>
              <a:ext uri="{FF2B5EF4-FFF2-40B4-BE49-F238E27FC236}">
                <a16:creationId xmlns:a16="http://schemas.microsoft.com/office/drawing/2014/main" id="{08F07D64-A2ED-46A5-9132-0FBA039EAABB}"/>
              </a:ext>
            </a:extLst>
          </p:cNvPr>
          <p:cNvSpPr txBox="1">
            <a:spLocks/>
          </p:cNvSpPr>
          <p:nvPr/>
        </p:nvSpPr>
        <p:spPr>
          <a:xfrm>
            <a:off x="1464779" y="1148150"/>
            <a:ext cx="34797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B44141"/>
                </a:solidFill>
              </a:rPr>
              <a:t>(</a:t>
            </a:r>
            <a:r>
              <a:rPr lang="en-US" sz="1600" i="1" dirty="0">
                <a:solidFill>
                  <a:srgbClr val="B44141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600" dirty="0">
                <a:solidFill>
                  <a:srgbClr val="B44141"/>
                </a:solidFill>
              </a:rPr>
              <a:t> = 0,4), (</a:t>
            </a:r>
            <a:r>
              <a:rPr lang="en-US" sz="1600" i="1" dirty="0">
                <a:solidFill>
                  <a:srgbClr val="B44141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600" dirty="0">
                <a:solidFill>
                  <a:srgbClr val="B44141"/>
                </a:solidFill>
              </a:rPr>
              <a:t> = 0,5), (</a:t>
            </a:r>
            <a:r>
              <a:rPr lang="en-US" sz="1600" i="1" dirty="0">
                <a:solidFill>
                  <a:srgbClr val="B44141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600" dirty="0">
                <a:solidFill>
                  <a:srgbClr val="B44141"/>
                </a:solidFill>
              </a:rPr>
              <a:t> = 0,6) </a:t>
            </a:r>
          </a:p>
        </p:txBody>
      </p:sp>
    </p:spTree>
    <p:extLst>
      <p:ext uri="{BB962C8B-B14F-4D97-AF65-F5344CB8AC3E}">
        <p14:creationId xmlns:p14="http://schemas.microsoft.com/office/powerpoint/2010/main" val="3251891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CE8716-963A-4FFA-8540-38367463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44421">
            <a:off x="3367039" y="337353"/>
            <a:ext cx="1176511" cy="1015558"/>
          </a:xfrm>
          <a:prstGeom prst="rect">
            <a:avLst/>
          </a:prstGeom>
        </p:spPr>
      </p:pic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679970" y="1671476"/>
            <a:ext cx="3275325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Langkah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berikutnya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yakni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melakukan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perhitungan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tingkat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keakuratan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peramalan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atau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i="1" dirty="0">
                <a:solidFill>
                  <a:srgbClr val="0066FF"/>
                </a:solidFill>
              </a:rPr>
              <a:t>forecast error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menggunakan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dua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parameter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acuan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yaitu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i="1" dirty="0">
                <a:solidFill>
                  <a:srgbClr val="0066FF"/>
                </a:solidFill>
              </a:rPr>
              <a:t>Mean Absolute Deviation</a:t>
            </a:r>
            <a:r>
              <a:rPr lang="en-US" sz="1000" b="1" dirty="0">
                <a:solidFill>
                  <a:srgbClr val="0066FF"/>
                </a:solidFill>
              </a:rPr>
              <a:t> (MAD)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dan </a:t>
            </a:r>
            <a:r>
              <a:rPr lang="en-US" sz="1000" b="1" i="1" dirty="0">
                <a:solidFill>
                  <a:srgbClr val="0066FF"/>
                </a:solidFill>
              </a:rPr>
              <a:t>Mean Absolute Percentage Error</a:t>
            </a:r>
            <a:r>
              <a:rPr lang="en-US" sz="1000" b="1" dirty="0">
                <a:solidFill>
                  <a:srgbClr val="0066FF"/>
                </a:solidFill>
              </a:rPr>
              <a:t> (MAPE)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b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</a:br>
            <a:b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Setelah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mendapat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nilai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>
                <a:solidFill>
                  <a:srgbClr val="0066FF"/>
                </a:solidFill>
              </a:rPr>
              <a:t>MAD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kita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dapat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menentukan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parameter </a:t>
            </a:r>
            <a:r>
              <a:rPr lang="en-US" sz="1000" b="1" dirty="0">
                <a:solidFill>
                  <a:srgbClr val="0066FF"/>
                </a:solidFill>
              </a:rPr>
              <a:t>MAPE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dengan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nilai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terendah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dan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diambil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untuk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menentukan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seberapa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akurat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hasil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peramalan</a:t>
            </a:r>
            <a:r>
              <a:rPr lang="en-US" sz="1000" b="1" dirty="0">
                <a:solidFill>
                  <a:srgbClr val="0066FF"/>
                </a:solidFill>
              </a:rPr>
              <a:t> yang </a:t>
            </a:r>
            <a:r>
              <a:rPr lang="en-US" sz="1000" b="1" dirty="0" err="1">
                <a:solidFill>
                  <a:srgbClr val="0066FF"/>
                </a:solidFill>
              </a:rPr>
              <a:t>dilakukan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serta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dijadikan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acuan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untuk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menghitung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berapa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6">
                    <a:lumMod val="50000"/>
                  </a:schemeClr>
                </a:solidFill>
              </a:rPr>
              <a:t>jumlah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persediaan</a:t>
            </a:r>
            <a:r>
              <a:rPr lang="en-US" sz="1000" b="1" dirty="0">
                <a:solidFill>
                  <a:srgbClr val="0066FF"/>
                </a:solidFill>
              </a:rPr>
              <a:t> yang </a:t>
            </a:r>
            <a:r>
              <a:rPr lang="en-US" sz="1000" b="1" dirty="0" err="1">
                <a:solidFill>
                  <a:srgbClr val="0066FF"/>
                </a:solidFill>
              </a:rPr>
              <a:t>harus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disiapkan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dengan</a:t>
            </a:r>
            <a:r>
              <a:rPr lang="en-US" sz="1000" b="1" dirty="0">
                <a:solidFill>
                  <a:srgbClr val="0066FF"/>
                </a:solidFill>
              </a:rPr>
              <a:t> optimal</a:t>
            </a:r>
            <a: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b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</a:br>
            <a:br>
              <a:rPr lang="en-US" sz="10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1000" b="1" dirty="0">
                <a:solidFill>
                  <a:srgbClr val="000000"/>
                </a:solidFill>
              </a:rPr>
              <a:t>Adapun </a:t>
            </a:r>
            <a:r>
              <a:rPr lang="en-US" sz="1000" b="1" i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000" b="1" i="1" dirty="0">
                <a:solidFill>
                  <a:srgbClr val="000000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sz="10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dengan</a:t>
            </a:r>
            <a:r>
              <a:rPr lang="en-US" sz="10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nilai</a:t>
            </a:r>
            <a:r>
              <a:rPr lang="en-US" sz="10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= 0,8 </a:t>
            </a:r>
            <a:r>
              <a:rPr lang="en-US" sz="10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merupakan</a:t>
            </a:r>
            <a:r>
              <a:rPr lang="en-US" sz="10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nilai</a:t>
            </a:r>
            <a:r>
              <a:rPr lang="en-US" sz="10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pemulusan</a:t>
            </a:r>
            <a:r>
              <a:rPr lang="en-US" sz="10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dengan</a:t>
            </a:r>
            <a:r>
              <a:rPr lang="en-US" sz="10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MAPE</a:t>
            </a:r>
            <a:r>
              <a:rPr lang="en-US" sz="10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10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terkecil</a:t>
            </a:r>
            <a:r>
              <a:rPr lang="en-US" sz="10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.  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3477177" y="616621"/>
            <a:ext cx="2895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</a:t>
            </a:r>
            <a:endParaRPr dirty="0"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2553007" flipH="1" flipV="1">
            <a:off x="3597309" y="2450625"/>
            <a:ext cx="1077377" cy="53074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21;p33">
            <a:extLst>
              <a:ext uri="{FF2B5EF4-FFF2-40B4-BE49-F238E27FC236}">
                <a16:creationId xmlns:a16="http://schemas.microsoft.com/office/drawing/2014/main" id="{027164BC-56A2-4B31-819F-E0F08A79D69F}"/>
              </a:ext>
            </a:extLst>
          </p:cNvPr>
          <p:cNvSpPr txBox="1">
            <a:spLocks/>
          </p:cNvSpPr>
          <p:nvPr/>
        </p:nvSpPr>
        <p:spPr>
          <a:xfrm>
            <a:off x="629814" y="649454"/>
            <a:ext cx="32064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3. Tingkat </a:t>
            </a:r>
            <a:r>
              <a:rPr lang="en-US" sz="1800" dirty="0" err="1"/>
              <a:t>Keakuratan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   Hasil </a:t>
            </a:r>
            <a:r>
              <a:rPr lang="en-US" sz="1800" dirty="0" err="1"/>
              <a:t>Peramalan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   MAD &amp; MAPE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F8FC37-051A-4472-9798-941C5E9FF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893" y="616621"/>
            <a:ext cx="5039868" cy="4281011"/>
          </a:xfrm>
          <a:prstGeom prst="rect">
            <a:avLst/>
          </a:prstGeom>
        </p:spPr>
      </p:pic>
      <p:pic>
        <p:nvPicPr>
          <p:cNvPr id="19" name="Google Shape;222;p33">
            <a:extLst>
              <a:ext uri="{FF2B5EF4-FFF2-40B4-BE49-F238E27FC236}">
                <a16:creationId xmlns:a16="http://schemas.microsoft.com/office/drawing/2014/main" id="{EC086A80-26F9-49D8-83D0-62F66AC0F8BB}"/>
              </a:ext>
            </a:extLst>
          </p:cNvPr>
          <p:cNvPicPr preferRelativeResize="0"/>
          <p:nvPr/>
        </p:nvPicPr>
        <p:blipFill>
          <a:blip r:embed="rId6">
            <a:alphaModFix amt="56000"/>
          </a:blip>
          <a:stretch>
            <a:fillRect/>
          </a:stretch>
        </p:blipFill>
        <p:spPr>
          <a:xfrm rot="10800000">
            <a:off x="1006598" y="1369651"/>
            <a:ext cx="2018510" cy="15432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/>
          <p:nvPr/>
        </p:nvSpPr>
        <p:spPr>
          <a:xfrm rot="-2148808">
            <a:off x="4572520" y="640947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rgbClr val="000000">
              <a:alpha val="26667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8261871" y="415014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24" name="Google Shape;224;p33"/>
          <p:cNvSpPr/>
          <p:nvPr/>
        </p:nvSpPr>
        <p:spPr>
          <a:xfrm rot="10975927">
            <a:off x="6824604" y="4196125"/>
            <a:ext cx="206957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4;p33">
            <a:extLst>
              <a:ext uri="{FF2B5EF4-FFF2-40B4-BE49-F238E27FC236}">
                <a16:creationId xmlns:a16="http://schemas.microsoft.com/office/drawing/2014/main" id="{85FE52B7-CE09-4980-A076-4D0BC1B29621}"/>
              </a:ext>
            </a:extLst>
          </p:cNvPr>
          <p:cNvSpPr/>
          <p:nvPr/>
        </p:nvSpPr>
        <p:spPr>
          <a:xfrm rot="4088623">
            <a:off x="4424784" y="3919145"/>
            <a:ext cx="716593" cy="40735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rgbClr val="000000">
              <a:alpha val="267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685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222;p33">
            <a:extLst>
              <a:ext uri="{FF2B5EF4-FFF2-40B4-BE49-F238E27FC236}">
                <a16:creationId xmlns:a16="http://schemas.microsoft.com/office/drawing/2014/main" id="{EC086A80-26F9-49D8-83D0-62F66AC0F8BB}"/>
              </a:ext>
            </a:extLst>
          </p:cNvPr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897184" y="1331494"/>
            <a:ext cx="3413274" cy="19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E8716-963A-4FFA-8540-38367463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44421">
            <a:off x="2055074" y="367268"/>
            <a:ext cx="930787" cy="803450"/>
          </a:xfrm>
          <a:prstGeom prst="rect">
            <a:avLst/>
          </a:prstGeom>
        </p:spPr>
      </p:pic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816041" y="1529252"/>
            <a:ext cx="3573457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b="1" dirty="0">
                <a:solidFill>
                  <a:srgbClr val="000000"/>
                </a:solidFill>
              </a:rPr>
              <a:t>Hasil </a:t>
            </a:r>
            <a:r>
              <a:rPr lang="en-US" sz="1000" b="1" dirty="0" err="1">
                <a:solidFill>
                  <a:srgbClr val="000000"/>
                </a:solidFill>
              </a:rPr>
              <a:t>perhitungan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i="1" dirty="0">
                <a:solidFill>
                  <a:srgbClr val="0066FF"/>
                </a:solidFill>
              </a:rPr>
              <a:t>Single Exponential Smoothing Adaptive Parameter </a:t>
            </a:r>
            <a:r>
              <a:rPr lang="en-US" sz="1000" b="1" dirty="0" err="1">
                <a:solidFill>
                  <a:srgbClr val="000000"/>
                </a:solidFill>
              </a:rPr>
              <a:t>tadi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menghasilkan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peramalan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dengan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nilai</a:t>
            </a:r>
            <a:r>
              <a:rPr lang="en-US" sz="1000" b="1" dirty="0">
                <a:solidFill>
                  <a:srgbClr val="000000"/>
                </a:solidFill>
              </a:rPr>
              <a:t> MAPE </a:t>
            </a:r>
            <a:r>
              <a:rPr lang="en-US" sz="1000" b="1" dirty="0" err="1">
                <a:solidFill>
                  <a:srgbClr val="000000"/>
                </a:solidFill>
              </a:rPr>
              <a:t>terkecil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dengan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konstanta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pemulusan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>
                <a:solidFill>
                  <a:srgbClr val="0066FF"/>
                </a:solidFill>
                <a:effectLst/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1000" b="1" dirty="0">
                <a:solidFill>
                  <a:srgbClr val="0066FF"/>
                </a:solidFill>
              </a:rPr>
              <a:t> (</a:t>
            </a:r>
            <a:r>
              <a:rPr lang="en-US" sz="1000" b="1" i="1" dirty="0">
                <a:solidFill>
                  <a:srgbClr val="0066FF"/>
                </a:solidFill>
              </a:rPr>
              <a:t>beta</a:t>
            </a:r>
            <a:r>
              <a:rPr lang="en-US" sz="1000" b="1" dirty="0">
                <a:solidFill>
                  <a:srgbClr val="0066FF"/>
                </a:solidFill>
              </a:rPr>
              <a:t>) 0,8</a:t>
            </a:r>
            <a:r>
              <a:rPr lang="en-US" sz="1000" b="1" dirty="0">
                <a:solidFill>
                  <a:srgbClr val="000000"/>
                </a:solidFill>
              </a:rPr>
              <a:t>, </a:t>
            </a:r>
            <a:r>
              <a:rPr lang="en-US" sz="1000" b="1" dirty="0" err="1">
                <a:solidFill>
                  <a:srgbClr val="000000"/>
                </a:solidFill>
              </a:rPr>
              <a:t>menghasilkan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nilai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sebesar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>
                <a:solidFill>
                  <a:srgbClr val="0066FF"/>
                </a:solidFill>
              </a:rPr>
              <a:t>17,289% </a:t>
            </a:r>
            <a:r>
              <a:rPr lang="en-US" sz="1000" b="1" dirty="0">
                <a:solidFill>
                  <a:srgbClr val="000000"/>
                </a:solidFill>
              </a:rPr>
              <a:t>dan total </a:t>
            </a:r>
            <a:r>
              <a:rPr lang="en-US" sz="1000" b="1" dirty="0" err="1">
                <a:solidFill>
                  <a:srgbClr val="000000"/>
                </a:solidFill>
              </a:rPr>
              <a:t>peramalan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sebesar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>
                <a:solidFill>
                  <a:srgbClr val="0066FF"/>
                </a:solidFill>
              </a:rPr>
              <a:t>267,0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atau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dibulatkan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menjadi</a:t>
            </a:r>
            <a:r>
              <a:rPr lang="en-US" sz="1000" b="1" dirty="0">
                <a:solidFill>
                  <a:srgbClr val="0066FF"/>
                </a:solidFill>
              </a:rPr>
              <a:t> 267 </a:t>
            </a:r>
            <a:r>
              <a:rPr lang="en-US" sz="1000" b="1" dirty="0">
                <a:solidFill>
                  <a:srgbClr val="000000"/>
                </a:solidFill>
              </a:rPr>
              <a:t>item.</a:t>
            </a: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161575" y="584653"/>
            <a:ext cx="2290870" cy="42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Hasil</a:t>
            </a:r>
            <a:endParaRPr sz="2000" dirty="0"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2038926" flipH="1" flipV="1">
            <a:off x="3749641" y="3001759"/>
            <a:ext cx="1466415" cy="4693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21;p33">
            <a:extLst>
              <a:ext uri="{FF2B5EF4-FFF2-40B4-BE49-F238E27FC236}">
                <a16:creationId xmlns:a16="http://schemas.microsoft.com/office/drawing/2014/main" id="{027164BC-56A2-4B31-819F-E0F08A79D69F}"/>
              </a:ext>
            </a:extLst>
          </p:cNvPr>
          <p:cNvSpPr txBox="1">
            <a:spLocks/>
          </p:cNvSpPr>
          <p:nvPr/>
        </p:nvSpPr>
        <p:spPr>
          <a:xfrm>
            <a:off x="547438" y="1083869"/>
            <a:ext cx="39050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4. </a:t>
            </a:r>
            <a:r>
              <a:rPr lang="en-US" sz="1800" dirty="0" err="1"/>
              <a:t>Implementasi</a:t>
            </a:r>
            <a:r>
              <a:rPr lang="en-US" sz="1800" dirty="0"/>
              <a:t> Hasil </a:t>
            </a:r>
            <a:r>
              <a:rPr lang="en-US" sz="1800" dirty="0" err="1"/>
              <a:t>Peramalan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A38A8-D912-4D09-AE0E-7612144FD5F0}"/>
              </a:ext>
            </a:extLst>
          </p:cNvPr>
          <p:cNvSpPr txBox="1"/>
          <p:nvPr/>
        </p:nvSpPr>
        <p:spPr>
          <a:xfrm>
            <a:off x="4721048" y="768993"/>
            <a:ext cx="3875513" cy="281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Hasil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peramalan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ini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akan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di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implementasikan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kedalam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perhitungan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i="1" dirty="0">
                <a:solidFill>
                  <a:srgbClr val="0066FF"/>
                </a:solidFill>
                <a:latin typeface="Roboto Mono Medium" panose="020B0604020202020204" charset="0"/>
                <a:ea typeface="Roboto Mono Medium" panose="020B0604020202020204" charset="0"/>
              </a:rPr>
              <a:t>Economic Order Quantity </a:t>
            </a:r>
            <a:r>
              <a:rPr lang="en-US" sz="1000" b="1" dirty="0">
                <a:solidFill>
                  <a:srgbClr val="0066FF"/>
                </a:solidFill>
                <a:latin typeface="Roboto Mono Medium" panose="020B0604020202020204" charset="0"/>
                <a:ea typeface="Roboto Mono Medium" panose="020B0604020202020204" charset="0"/>
              </a:rPr>
              <a:t>(EOQ)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untuk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menetapkan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keputusan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dalam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pemesanan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stok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persediaan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di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periode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berikutnya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yaitu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bulan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latin typeface="Roboto Mono Medium" panose="020B0604020202020204" charset="0"/>
                <a:ea typeface="Roboto Mono Medium" panose="020B0604020202020204" charset="0"/>
              </a:rPr>
              <a:t>Juni</a:t>
            </a:r>
            <a:r>
              <a:rPr lang="en-US" sz="1000" b="1" dirty="0">
                <a:solidFill>
                  <a:srgbClr val="0066FF"/>
                </a:solidFill>
                <a:latin typeface="Roboto Mono Medium" panose="020B0604020202020204" charset="0"/>
                <a:ea typeface="Roboto Mono Medium" panose="020B0604020202020204" charset="0"/>
              </a:rPr>
              <a:t> 2021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. Adapun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variabel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yang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kita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telah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ketahui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000" b="1" dirty="0" err="1">
                <a:latin typeface="Roboto Mono Medium" panose="020B0604020202020204" charset="0"/>
                <a:ea typeface="Roboto Mono Medium" panose="020B0604020202020204" charset="0"/>
              </a:rPr>
              <a:t>ialah</a:t>
            </a:r>
            <a:r>
              <a:rPr lang="en-US" sz="1000" b="1" dirty="0">
                <a:latin typeface="Roboto Mono Medium" panose="020B0604020202020204" charset="0"/>
                <a:ea typeface="Roboto Mono Medium" panose="020B0604020202020204" charset="0"/>
              </a:rPr>
              <a:t>:</a:t>
            </a:r>
          </a:p>
          <a:p>
            <a:pPr marL="358775" lvl="1">
              <a:lnSpc>
                <a:spcPct val="150000"/>
              </a:lnSpc>
              <a:spcAft>
                <a:spcPts val="800"/>
              </a:spcAft>
            </a:pPr>
            <a:r>
              <a:rPr lang="en-US" sz="9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 = 267 item</a:t>
            </a:r>
          </a:p>
          <a:p>
            <a:pPr marL="358775" lvl="1">
              <a:lnSpc>
                <a:spcPct val="150000"/>
              </a:lnSpc>
              <a:spcAft>
                <a:spcPts val="800"/>
              </a:spcAft>
            </a:pPr>
            <a:r>
              <a:rPr lang="en-US" sz="9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Keterangan</a:t>
            </a:r>
            <a:r>
              <a:rPr lang="en-US" sz="9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:</a:t>
            </a:r>
          </a:p>
          <a:p>
            <a:pPr marL="358775" lvl="1">
              <a:lnSpc>
                <a:spcPct val="150000"/>
              </a:lnSpc>
              <a:spcAft>
                <a:spcPts val="800"/>
              </a:spcAft>
            </a:pPr>
            <a:r>
              <a:rPr lang="en-US" sz="9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 = </a:t>
            </a:r>
            <a:r>
              <a:rPr lang="en-US" sz="9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Jumlah</a:t>
            </a:r>
            <a:r>
              <a:rPr lang="en-US" sz="9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kebutuhan</a:t>
            </a:r>
            <a:r>
              <a:rPr lang="en-US" sz="9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bahan</a:t>
            </a:r>
            <a:r>
              <a:rPr lang="en-US" sz="9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baku</a:t>
            </a:r>
            <a:r>
              <a:rPr lang="en-US" sz="9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satu</a:t>
            </a:r>
            <a:r>
              <a:rPr lang="en-US" sz="9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9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periode</a:t>
            </a:r>
            <a:endParaRPr lang="en-US" sz="900" b="1" dirty="0">
              <a:solidFill>
                <a:srgbClr val="0066FF"/>
              </a:solidFill>
              <a:effectLst/>
              <a:latin typeface="Roboto Mono Medium" panose="020B0604020202020204" charset="0"/>
              <a:ea typeface="Roboto Mono Medium" panose="020B0604020202020204" charset="0"/>
              <a:cs typeface="Times New Roman" panose="02020603050405020304" pitchFamily="18" charset="0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sz="1000" b="1" dirty="0">
              <a:latin typeface="Roboto Mono Medium" panose="020B0604020202020204" charset="0"/>
              <a:ea typeface="Roboto Mono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017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4D3DC24-CD25-49E1-A3A7-373BE00A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040" y="2481507"/>
            <a:ext cx="3322608" cy="2116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FB922-79D4-413B-95B6-2BC5F556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040" y="365442"/>
            <a:ext cx="3322608" cy="2116065"/>
          </a:xfrm>
          <a:prstGeom prst="rect">
            <a:avLst/>
          </a:prstGeom>
        </p:spPr>
      </p:pic>
      <p:pic>
        <p:nvPicPr>
          <p:cNvPr id="19" name="Google Shape;222;p33">
            <a:extLst>
              <a:ext uri="{FF2B5EF4-FFF2-40B4-BE49-F238E27FC236}">
                <a16:creationId xmlns:a16="http://schemas.microsoft.com/office/drawing/2014/main" id="{EC086A80-26F9-49D8-83D0-62F66AC0F8BB}"/>
              </a:ext>
            </a:extLst>
          </p:cNvPr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>
            <a:off x="3126907" y="1302995"/>
            <a:ext cx="3413274" cy="19775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594107" y="1350774"/>
            <a:ext cx="3573457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b="1" i="1" dirty="0">
                <a:solidFill>
                  <a:srgbClr val="0066FF"/>
                </a:solidFill>
              </a:rPr>
              <a:t>Economic Order Quantity </a:t>
            </a:r>
            <a:r>
              <a:rPr lang="en-US" sz="1000" b="1" dirty="0">
                <a:solidFill>
                  <a:srgbClr val="0066FF"/>
                </a:solidFill>
              </a:rPr>
              <a:t>(EOQ) </a:t>
            </a:r>
            <a:r>
              <a:rPr lang="en-US" sz="1000" b="1" dirty="0" err="1">
                <a:solidFill>
                  <a:srgbClr val="000000"/>
                </a:solidFill>
              </a:rPr>
              <a:t>merupakan</a:t>
            </a:r>
            <a:r>
              <a:rPr lang="en-US" sz="1000" b="1" dirty="0">
                <a:solidFill>
                  <a:srgbClr val="000000"/>
                </a:solidFill>
              </a:rPr>
              <a:t> formula </a:t>
            </a:r>
            <a:r>
              <a:rPr lang="en-US" sz="1000" b="1" dirty="0" err="1">
                <a:solidFill>
                  <a:srgbClr val="000000"/>
                </a:solidFill>
              </a:rPr>
              <a:t>perhitungan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dengan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tujuan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menghitung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jumlah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barang</a:t>
            </a:r>
            <a:r>
              <a:rPr lang="en-US" sz="1000" b="1" dirty="0">
                <a:solidFill>
                  <a:srgbClr val="000000"/>
                </a:solidFill>
              </a:rPr>
              <a:t> / </a:t>
            </a:r>
            <a:r>
              <a:rPr lang="en-US" sz="1000" b="1" dirty="0" err="1">
                <a:solidFill>
                  <a:srgbClr val="000000"/>
                </a:solidFill>
              </a:rPr>
              <a:t>persediaan</a:t>
            </a:r>
            <a:r>
              <a:rPr lang="en-US" sz="1000" b="1" dirty="0">
                <a:solidFill>
                  <a:srgbClr val="000000"/>
                </a:solidFill>
              </a:rPr>
              <a:t> yang </a:t>
            </a:r>
            <a:r>
              <a:rPr lang="en-US" sz="1000" b="1" dirty="0" err="1">
                <a:solidFill>
                  <a:srgbClr val="000000"/>
                </a:solidFill>
              </a:rPr>
              <a:t>harus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dipesan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untuk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satu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periode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secara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ekonomis</a:t>
            </a:r>
            <a:r>
              <a:rPr lang="en-US" sz="1000" b="1" dirty="0">
                <a:solidFill>
                  <a:srgbClr val="000000"/>
                </a:solidFill>
              </a:rPr>
              <a:t>. Adapun </a:t>
            </a:r>
            <a:r>
              <a:rPr lang="en-US" sz="1000" b="1" dirty="0" err="1">
                <a:solidFill>
                  <a:srgbClr val="0066FF"/>
                </a:solidFill>
              </a:rPr>
              <a:t>hal-hal</a:t>
            </a:r>
            <a:r>
              <a:rPr lang="en-US" sz="1000" b="1" dirty="0">
                <a:solidFill>
                  <a:srgbClr val="0066FF"/>
                </a:solidFill>
              </a:rPr>
              <a:t> yang </a:t>
            </a:r>
            <a:r>
              <a:rPr lang="en-US" sz="1000" b="1" dirty="0" err="1">
                <a:solidFill>
                  <a:srgbClr val="0066FF"/>
                </a:solidFill>
              </a:rPr>
              <a:t>harus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diperhatikan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sebelum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melakukan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perhitungan</a:t>
            </a:r>
            <a:r>
              <a:rPr lang="en-US" sz="1000" b="1" dirty="0">
                <a:solidFill>
                  <a:srgbClr val="0066FF"/>
                </a:solidFill>
              </a:rPr>
              <a:t> EOQ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ialah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menentukan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variabel-variabel</a:t>
            </a:r>
            <a:r>
              <a:rPr lang="en-US" sz="1000" b="1" dirty="0">
                <a:solidFill>
                  <a:srgbClr val="0066FF"/>
                </a:solidFill>
              </a:rPr>
              <a:t> yang </a:t>
            </a:r>
            <a:r>
              <a:rPr lang="en-US" sz="1000" b="1" dirty="0" err="1">
                <a:solidFill>
                  <a:srgbClr val="0066FF"/>
                </a:solidFill>
              </a:rPr>
              <a:t>berpengaruh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dalam</a:t>
            </a:r>
            <a:r>
              <a:rPr lang="en-US" sz="1000" b="1" dirty="0">
                <a:solidFill>
                  <a:srgbClr val="000000"/>
                </a:solidFill>
              </a:rPr>
              <a:t> formula </a:t>
            </a:r>
            <a:r>
              <a:rPr lang="en-US" sz="1000" b="1" dirty="0" err="1">
                <a:solidFill>
                  <a:srgbClr val="000000"/>
                </a:solidFill>
              </a:rPr>
              <a:t>tersebut</a:t>
            </a:r>
            <a:r>
              <a:rPr lang="en-US" sz="1000" b="1" dirty="0">
                <a:solidFill>
                  <a:srgbClr val="000000"/>
                </a:solidFill>
              </a:rPr>
              <a:t>. </a:t>
            </a:r>
            <a:br>
              <a:rPr lang="en-US" sz="1000" b="1" dirty="0">
                <a:solidFill>
                  <a:srgbClr val="000000"/>
                </a:solidFill>
              </a:rPr>
            </a:br>
            <a:br>
              <a:rPr lang="en-US" sz="1000" b="1" dirty="0">
                <a:solidFill>
                  <a:srgbClr val="000000"/>
                </a:solidFill>
              </a:rPr>
            </a:br>
            <a:r>
              <a:rPr lang="en-US" sz="1000" b="1" dirty="0" err="1">
                <a:solidFill>
                  <a:srgbClr val="000000"/>
                </a:solidFill>
              </a:rPr>
              <a:t>Yakni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jumlah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barang</a:t>
            </a:r>
            <a:r>
              <a:rPr lang="en-US" sz="1000" b="1" dirty="0">
                <a:solidFill>
                  <a:srgbClr val="0066FF"/>
                </a:solidFill>
              </a:rPr>
              <a:t> yang </a:t>
            </a:r>
            <a:r>
              <a:rPr lang="en-US" sz="1000" b="1" dirty="0" err="1">
                <a:solidFill>
                  <a:srgbClr val="0066FF"/>
                </a:solidFill>
              </a:rPr>
              <a:t>dipesan</a:t>
            </a:r>
            <a:r>
              <a:rPr lang="en-US" sz="1000" b="1" dirty="0">
                <a:solidFill>
                  <a:srgbClr val="0066FF"/>
                </a:solidFill>
              </a:rPr>
              <a:t>, </a:t>
            </a:r>
            <a:r>
              <a:rPr lang="en-US" sz="1000" b="1" dirty="0" err="1">
                <a:solidFill>
                  <a:srgbClr val="0066FF"/>
                </a:solidFill>
              </a:rPr>
              <a:t>biaya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pemesanan</a:t>
            </a:r>
            <a:r>
              <a:rPr lang="en-US" sz="1000" b="1" dirty="0">
                <a:solidFill>
                  <a:srgbClr val="0066FF"/>
                </a:solidFill>
              </a:rPr>
              <a:t> dan </a:t>
            </a:r>
            <a:r>
              <a:rPr lang="en-US" sz="1000" b="1" dirty="0" err="1">
                <a:solidFill>
                  <a:srgbClr val="0066FF"/>
                </a:solidFill>
              </a:rPr>
              <a:t>biaya</a:t>
            </a:r>
            <a:r>
              <a:rPr lang="en-US" sz="1000" b="1" dirty="0">
                <a:solidFill>
                  <a:srgbClr val="0066FF"/>
                </a:solidFill>
              </a:rPr>
              <a:t> </a:t>
            </a:r>
            <a:r>
              <a:rPr lang="en-US" sz="1000" b="1" dirty="0" err="1">
                <a:solidFill>
                  <a:srgbClr val="0066FF"/>
                </a:solidFill>
              </a:rPr>
              <a:t>penyimpanan</a:t>
            </a:r>
            <a:r>
              <a:rPr lang="en-US" sz="1000" b="1" dirty="0">
                <a:solidFill>
                  <a:srgbClr val="000000"/>
                </a:solidFill>
              </a:rPr>
              <a:t>. Adapun </a:t>
            </a:r>
            <a:r>
              <a:rPr lang="en-US" sz="1000" b="1" dirty="0" err="1">
                <a:solidFill>
                  <a:srgbClr val="000000"/>
                </a:solidFill>
              </a:rPr>
              <a:t>rumus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perhitungan</a:t>
            </a:r>
            <a:r>
              <a:rPr lang="en-US" sz="1000" b="1" dirty="0">
                <a:solidFill>
                  <a:srgbClr val="000000"/>
                </a:solidFill>
              </a:rPr>
              <a:t> EOQ </a:t>
            </a:r>
            <a:r>
              <a:rPr lang="en-US" sz="1000" b="1" dirty="0" err="1">
                <a:solidFill>
                  <a:srgbClr val="000000"/>
                </a:solidFill>
              </a:rPr>
              <a:t>dapat</a:t>
            </a:r>
            <a:r>
              <a:rPr lang="en-US" sz="1000" b="1" dirty="0">
                <a:solidFill>
                  <a:srgbClr val="000000"/>
                </a:solidFill>
              </a:rPr>
              <a:t> di </a:t>
            </a:r>
            <a:r>
              <a:rPr lang="en-US" sz="1000" b="1" dirty="0" err="1">
                <a:solidFill>
                  <a:srgbClr val="000000"/>
                </a:solidFill>
              </a:rPr>
              <a:t>lihat</a:t>
            </a:r>
            <a:r>
              <a:rPr lang="en-US" sz="1000" b="1" dirty="0">
                <a:solidFill>
                  <a:srgbClr val="000000"/>
                </a:solidFill>
              </a:rPr>
              <a:t> pada </a:t>
            </a:r>
            <a:r>
              <a:rPr lang="en-US" sz="1000" b="1" dirty="0" err="1">
                <a:solidFill>
                  <a:srgbClr val="000000"/>
                </a:solidFill>
              </a:rPr>
              <a:t>persamaan</a:t>
            </a:r>
            <a:r>
              <a:rPr lang="en-US" sz="1000" b="1" dirty="0">
                <a:solidFill>
                  <a:srgbClr val="000000"/>
                </a:solidFill>
              </a:rPr>
              <a:t> </a:t>
            </a:r>
            <a:r>
              <a:rPr lang="en-US" sz="1000" b="1" dirty="0" err="1">
                <a:solidFill>
                  <a:srgbClr val="000000"/>
                </a:solidFill>
              </a:rPr>
              <a:t>berikut</a:t>
            </a:r>
            <a:r>
              <a:rPr lang="en-US" sz="1000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18" name="Google Shape;221;p33">
            <a:extLst>
              <a:ext uri="{FF2B5EF4-FFF2-40B4-BE49-F238E27FC236}">
                <a16:creationId xmlns:a16="http://schemas.microsoft.com/office/drawing/2014/main" id="{027164BC-56A2-4B31-819F-E0F08A79D69F}"/>
              </a:ext>
            </a:extLst>
          </p:cNvPr>
          <p:cNvSpPr txBox="1">
            <a:spLocks/>
          </p:cNvSpPr>
          <p:nvPr/>
        </p:nvSpPr>
        <p:spPr>
          <a:xfrm>
            <a:off x="2881040" y="1045144"/>
            <a:ext cx="39050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5. Economic Order Quantity (EOQ)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E8716-963A-4FFA-8540-383674638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44421">
            <a:off x="4196118" y="323846"/>
            <a:ext cx="930787" cy="803450"/>
          </a:xfrm>
          <a:prstGeom prst="rect">
            <a:avLst/>
          </a:prstGeom>
        </p:spPr>
      </p:pic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4287379" y="545928"/>
            <a:ext cx="2290870" cy="42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Hasil</a:t>
            </a:r>
            <a:endParaRPr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D228B4-05DB-42B2-83BE-782D10FD7BA8}"/>
                  </a:ext>
                </a:extLst>
              </p:cNvPr>
              <p:cNvSpPr txBox="1"/>
              <p:nvPr/>
            </p:nvSpPr>
            <p:spPr>
              <a:xfrm>
                <a:off x="4323608" y="1564796"/>
                <a:ext cx="4139123" cy="2197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EOQ </a:t>
                </a:r>
                <a:r>
                  <a:rPr lang="en-US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</a:t>
                </a:r>
                <a:r>
                  <a:rPr lang="en-US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rgbClr val="0066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200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			</a:t>
                </a:r>
                <a:endParaRPr lang="en-US" sz="1200" b="1" dirty="0">
                  <a:solidFill>
                    <a:srgbClr val="0066FF"/>
                  </a:solidFill>
                  <a:latin typeface="Roboto Mono Medium" panose="020B0604020202020204" charset="0"/>
                  <a:ea typeface="Roboto Mono Medium" panose="020B060402020202020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12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Keterangan</a:t>
                </a:r>
                <a:r>
                  <a:rPr lang="en-US" sz="12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: </a:t>
                </a:r>
              </a:p>
              <a:p>
                <a:pPr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sz="1100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D 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kebutuhan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persedian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dalam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1 </a:t>
                </a:r>
                <a:r>
                  <a:rPr lang="en-US" sz="1100" b="1" dirty="0" err="1"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p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eriode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br>
                  <a:rPr lang="en-US" sz="1100" b="1" dirty="0"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</a:br>
                <a:r>
                  <a:rPr lang="en-US" sz="1100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S 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Biaya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setiap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kali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pesan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b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</a:br>
                <a:r>
                  <a:rPr lang="en-US" sz="1100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H 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Biaya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penyimpanan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dari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b="1" dirty="0" err="1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persediaan</a:t>
                </a:r>
                <a:r>
                  <a:rPr lang="en-US" sz="1100" b="1" dirty="0">
                    <a:effectLst/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rata-rata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D228B4-05DB-42B2-83BE-782D10FD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608" y="1564796"/>
                <a:ext cx="4139123" cy="2197909"/>
              </a:xfrm>
              <a:prstGeom prst="rect">
                <a:avLst/>
              </a:prstGeom>
              <a:blipFill>
                <a:blip r:embed="rId6"/>
                <a:stretch>
                  <a:fillRect l="-442"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30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4D3DC24-CD25-49E1-A3A7-373BE00A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040" y="2481507"/>
            <a:ext cx="3322608" cy="2116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FB922-79D4-413B-95B6-2BC5F556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040" y="365442"/>
            <a:ext cx="3322608" cy="2116065"/>
          </a:xfrm>
          <a:prstGeom prst="rect">
            <a:avLst/>
          </a:prstGeom>
        </p:spPr>
      </p:pic>
      <p:pic>
        <p:nvPicPr>
          <p:cNvPr id="19" name="Google Shape;222;p33">
            <a:extLst>
              <a:ext uri="{FF2B5EF4-FFF2-40B4-BE49-F238E27FC236}">
                <a16:creationId xmlns:a16="http://schemas.microsoft.com/office/drawing/2014/main" id="{EC086A80-26F9-49D8-83D0-62F66AC0F8BB}"/>
              </a:ext>
            </a:extLst>
          </p:cNvPr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 flipV="1">
            <a:off x="3651484" y="1322977"/>
            <a:ext cx="2389973" cy="20866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594107" y="1350774"/>
            <a:ext cx="3573457" cy="2642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Adapun </a:t>
            </a:r>
            <a:r>
              <a:rPr lang="en-US" sz="1100" b="1" dirty="0" err="1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nilai-nilai</a:t>
            </a: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variabel</a:t>
            </a: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dibutuhkan</a:t>
            </a: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dalam</a:t>
            </a: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perhitungan</a:t>
            </a: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 EOQ yang </a:t>
            </a:r>
            <a:r>
              <a:rPr lang="en-US" sz="1100" b="1" dirty="0" err="1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sudah</a:t>
            </a: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diketahui</a:t>
            </a: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dapat</a:t>
            </a: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dituliskan</a:t>
            </a: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sebagai</a:t>
            </a: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berikut</a:t>
            </a:r>
            <a: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  <a:t>:</a:t>
            </a:r>
            <a:br>
              <a:rPr lang="en-US" sz="1100" b="1" dirty="0">
                <a:solidFill>
                  <a:srgbClr val="000000"/>
                </a:solidFill>
                <a:latin typeface="Roboto Mono Medium" panose="020B0604020202020204" charset="0"/>
                <a:ea typeface="Roboto Mono Medium" panose="020B0604020202020204" charset="0"/>
              </a:rPr>
            </a:br>
            <a:endParaRPr lang="en-US" sz="1100" b="1" dirty="0">
              <a:solidFill>
                <a:srgbClr val="000000"/>
              </a:solidFill>
              <a:latin typeface="Roboto Mono Medium" panose="020B0604020202020204" charset="0"/>
              <a:ea typeface="Roboto Mono Medium" panose="020B0604020202020204" charset="0"/>
            </a:endParaRPr>
          </a:p>
        </p:txBody>
      </p:sp>
      <p:sp>
        <p:nvSpPr>
          <p:cNvPr id="18" name="Google Shape;221;p33">
            <a:extLst>
              <a:ext uri="{FF2B5EF4-FFF2-40B4-BE49-F238E27FC236}">
                <a16:creationId xmlns:a16="http://schemas.microsoft.com/office/drawing/2014/main" id="{027164BC-56A2-4B31-819F-E0F08A79D69F}"/>
              </a:ext>
            </a:extLst>
          </p:cNvPr>
          <p:cNvSpPr txBox="1">
            <a:spLocks/>
          </p:cNvSpPr>
          <p:nvPr/>
        </p:nvSpPr>
        <p:spPr>
          <a:xfrm>
            <a:off x="2836144" y="1052321"/>
            <a:ext cx="390500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/>
              <a:t>6. Hasil </a:t>
            </a:r>
            <a:r>
              <a:rPr lang="en-US" sz="1800" dirty="0" err="1"/>
              <a:t>Perhitungan</a:t>
            </a:r>
            <a:r>
              <a:rPr lang="en-US" sz="1800" dirty="0"/>
              <a:t> EOQ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E8716-963A-4FFA-8540-383674638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44421">
            <a:off x="4196118" y="323846"/>
            <a:ext cx="930787" cy="803450"/>
          </a:xfrm>
          <a:prstGeom prst="rect">
            <a:avLst/>
          </a:prstGeom>
        </p:spPr>
      </p:pic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4287379" y="545928"/>
            <a:ext cx="2290870" cy="42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Hasil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D228B4-05DB-42B2-83BE-782D10FD7BA8}"/>
                  </a:ext>
                </a:extLst>
              </p:cNvPr>
              <p:cNvSpPr txBox="1"/>
              <p:nvPr/>
            </p:nvSpPr>
            <p:spPr>
              <a:xfrm>
                <a:off x="4645924" y="1423474"/>
                <a:ext cx="4139123" cy="3116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EOQ </a:t>
                </a:r>
                <a:r>
                  <a:rPr lang="en-US" b="1" dirty="0"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</a:t>
                </a:r>
                <a:r>
                  <a:rPr lang="en-US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∗ 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𝟐𝟔𝟕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∗ 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𝟏𝟐𝟎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𝟎𝟎𝟎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𝟕𝟒𝟗</m:t>
                            </m:r>
                          </m:den>
                        </m:f>
                      </m:e>
                    </m:rad>
                  </m:oMath>
                </a14:m>
                <a:endParaRPr lang="en-US" b="1" dirty="0">
                  <a:solidFill>
                    <a:srgbClr val="0066FF"/>
                  </a:solidFill>
                  <a:latin typeface="Roboto Mono Medium" panose="020B0604020202020204" charset="0"/>
                  <a:ea typeface="Roboto Mono Medium" panose="020B060402020202020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EOQ </a:t>
                </a:r>
                <a:r>
                  <a:rPr lang="en-US" b="1" dirty="0"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</a:t>
                </a:r>
                <a:r>
                  <a:rPr lang="en-US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𝟔𝟒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𝟎𝟖𝟎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𝟎𝟎𝟎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𝟕𝟒𝟗</m:t>
                            </m:r>
                          </m:den>
                        </m:f>
                      </m:e>
                    </m:rad>
                  </m:oMath>
                </a14:m>
                <a:endParaRPr lang="en-US" b="1" dirty="0">
                  <a:solidFill>
                    <a:srgbClr val="0066FF"/>
                  </a:solidFill>
                  <a:latin typeface="Roboto Mono Medium" panose="020B0604020202020204" charset="0"/>
                  <a:ea typeface="Roboto Mono Medium" panose="020B060402020202020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EOQ</a:t>
                </a:r>
                <a:r>
                  <a:rPr lang="en-US" b="1" dirty="0"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𝟔𝟒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𝟎𝟖𝟎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𝟎𝟎𝟎</m:t>
                            </m:r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𝟕𝟒𝟗</m:t>
                            </m:r>
                          </m:den>
                        </m:f>
                      </m:e>
                    </m:rad>
                  </m:oMath>
                </a14:m>
                <a:endParaRPr lang="en-US" b="1" dirty="0">
                  <a:solidFill>
                    <a:srgbClr val="0066FF"/>
                  </a:solidFill>
                  <a:latin typeface="Roboto Mono Medium" panose="020B0604020202020204" charset="0"/>
                  <a:ea typeface="Roboto Mono Medium" panose="020B060402020202020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EOQ </a:t>
                </a:r>
                <a:r>
                  <a:rPr lang="en-US" b="1" dirty="0"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</a:t>
                </a:r>
                <a:r>
                  <a:rPr lang="en-US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𝟖𝟓</m:t>
                        </m:r>
                        <m:r>
                          <a:rPr lang="en-US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𝟓𝟓𝟒</m:t>
                        </m:r>
                      </m:e>
                    </m:rad>
                  </m:oMath>
                </a14:m>
                <a:endParaRPr lang="en-US" b="1" dirty="0">
                  <a:solidFill>
                    <a:srgbClr val="0066FF"/>
                  </a:solidFill>
                  <a:latin typeface="Roboto Mono Medium" panose="020B0604020202020204" charset="0"/>
                  <a:ea typeface="Roboto Mono Medium" panose="020B060402020202020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EOQ </a:t>
                </a:r>
                <a:r>
                  <a:rPr lang="en-US" b="1" dirty="0"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=</a:t>
                </a:r>
                <a:r>
                  <a:rPr lang="en-US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  <a:cs typeface="Times New Roman" panose="02020603050405020304" pitchFamily="18" charset="0"/>
                  </a:rPr>
                  <a:t> 292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D228B4-05DB-42B2-83BE-782D10FD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924" y="1423474"/>
                <a:ext cx="4139123" cy="3116879"/>
              </a:xfrm>
              <a:prstGeom prst="rect">
                <a:avLst/>
              </a:prstGeom>
              <a:blipFill>
                <a:blip r:embed="rId6"/>
                <a:stretch>
                  <a:fillRect l="-442" b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EE828E-ED66-4D9D-9979-A1E2130004EA}"/>
                  </a:ext>
                </a:extLst>
              </p:cNvPr>
              <p:cNvSpPr txBox="1"/>
              <p:nvPr/>
            </p:nvSpPr>
            <p:spPr>
              <a:xfrm>
                <a:off x="827450" y="2381072"/>
                <a:ext cx="4869180" cy="17327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US" sz="1200" b="1" dirty="0">
                    <a:solidFill>
                      <a:srgbClr val="0066FF"/>
                    </a:solidFill>
                    <a:effectLst/>
                    <a:latin typeface="Roboto Mono Medium" panose="020B0604020202020204" charset="0"/>
                    <a:ea typeface="Roboto Mono Medium" panose="020B0604020202020204" charset="0"/>
                  </a:rPr>
                  <a:t>EOQ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>
                            <a:solidFill>
                              <a:srgbClr val="0066FF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200" b="1" i="1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1" i="1" smtClean="0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sz="1200" b="1" i="1" smtClean="0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sz="1200" b="1" i="1" smtClean="0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𝑫</m:t>
                            </m:r>
                            <m:r>
                              <a:rPr lang="en-US" sz="1200" b="1" i="1" smtClean="0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US" sz="1200" b="1" i="1" smtClean="0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num>
                          <m:den>
                            <m:r>
                              <a:rPr lang="en-US" sz="1200" b="1" i="1" smtClean="0">
                                <a:solidFill>
                                  <a:srgbClr val="0066FF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𝑯</m:t>
                            </m:r>
                          </m:den>
                        </m:f>
                      </m:e>
                    </m:rad>
                  </m:oMath>
                </a14:m>
                <a:br>
                  <a:rPr lang="pt-BR" sz="1200" b="1" dirty="0">
                    <a:solidFill>
                      <a:srgbClr val="000000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</a:br>
                <a:r>
                  <a:rPr lang="pt-BR" sz="1200" b="1" dirty="0">
                    <a:solidFill>
                      <a:srgbClr val="000000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  <a:t>Diketahui:</a:t>
                </a:r>
                <a:br>
                  <a:rPr lang="pt-BR" sz="1200" b="1" dirty="0">
                    <a:solidFill>
                      <a:srgbClr val="000000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</a:br>
                <a:r>
                  <a:rPr lang="pt-BR" sz="1200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  <a:t>D</a:t>
                </a:r>
                <a:r>
                  <a:rPr lang="pt-BR" sz="1200" b="1" dirty="0">
                    <a:solidFill>
                      <a:srgbClr val="000000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  <a:t> = </a:t>
                </a:r>
                <a:r>
                  <a:rPr lang="pt-BR" sz="1200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  <a:t>267 Item</a:t>
                </a:r>
                <a:br>
                  <a:rPr lang="pt-BR" sz="1200" b="1" dirty="0">
                    <a:solidFill>
                      <a:srgbClr val="000000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</a:br>
                <a:r>
                  <a:rPr lang="pt-BR" sz="1200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  <a:t>S</a:t>
                </a:r>
                <a:r>
                  <a:rPr lang="pt-BR" sz="1200" b="1" dirty="0">
                    <a:solidFill>
                      <a:srgbClr val="000000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  <a:t> = </a:t>
                </a:r>
                <a:r>
                  <a:rPr lang="pt-BR" sz="1200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  <a:t>Rp. 120.000</a:t>
                </a:r>
                <a:br>
                  <a:rPr lang="pt-BR" sz="1200" b="1" dirty="0">
                    <a:solidFill>
                      <a:srgbClr val="000000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</a:br>
                <a:r>
                  <a:rPr lang="pt-BR" sz="1200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  <a:t>H</a:t>
                </a:r>
                <a:r>
                  <a:rPr lang="pt-BR" sz="1200" b="1" dirty="0">
                    <a:solidFill>
                      <a:srgbClr val="000000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  <a:t> = </a:t>
                </a:r>
                <a:r>
                  <a:rPr lang="pt-BR" sz="1200" b="1" dirty="0">
                    <a:solidFill>
                      <a:srgbClr val="0066FF"/>
                    </a:solidFill>
                    <a:latin typeface="Roboto Mono Medium" panose="020B0604020202020204" charset="0"/>
                    <a:ea typeface="Roboto Mono Medium" panose="020B0604020202020204" charset="0"/>
                  </a:rPr>
                  <a:t>Rp. 749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EE828E-ED66-4D9D-9979-A1E21300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50" y="2381072"/>
                <a:ext cx="4869180" cy="1732718"/>
              </a:xfrm>
              <a:prstGeom prst="rect">
                <a:avLst/>
              </a:prstGeom>
              <a:blipFill>
                <a:blip r:embed="rId7"/>
                <a:stretch>
                  <a:fillRect l="-125" b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2C5D1B0-CDF7-479C-A049-9504DAE6A082}"/>
              </a:ext>
            </a:extLst>
          </p:cNvPr>
          <p:cNvSpPr txBox="1"/>
          <p:nvPr/>
        </p:nvSpPr>
        <p:spPr>
          <a:xfrm>
            <a:off x="3418084" y="2620486"/>
            <a:ext cx="4869180" cy="411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dirty="0" err="1">
                <a:solidFill>
                  <a:srgbClr val="B44141"/>
                </a:solidFill>
                <a:effectLst/>
                <a:latin typeface="Concert One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Maka</a:t>
            </a:r>
            <a:r>
              <a:rPr lang="en-US" sz="1600" b="1" dirty="0">
                <a:solidFill>
                  <a:srgbClr val="B44141"/>
                </a:solidFill>
                <a:effectLst/>
                <a:latin typeface="Concert One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6253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BAB </a:t>
            </a:r>
            <a:r>
              <a:rPr lang="en-US">
                <a:solidFill>
                  <a:srgbClr val="B44141"/>
                </a:solidFill>
              </a:rPr>
              <a:t>I</a:t>
            </a:r>
            <a:r>
              <a:rPr lang="en-US">
                <a:solidFill>
                  <a:srgbClr val="FFDE3B"/>
                </a:solidFill>
              </a:rPr>
              <a:t> </a:t>
            </a:r>
            <a:br>
              <a:rPr lang="en-US" dirty="0"/>
            </a:br>
            <a:r>
              <a:rPr lang="en-US" dirty="0">
                <a:solidFill>
                  <a:srgbClr val="B44141"/>
                </a:solidFill>
              </a:rPr>
              <a:t>PENDAHULUAN</a:t>
            </a:r>
            <a:endParaRPr dirty="0">
              <a:solidFill>
                <a:srgbClr val="B441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84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1699508" y="2571750"/>
            <a:ext cx="5744981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BAB V</a:t>
            </a:r>
            <a:br>
              <a:rPr lang="en-US" sz="3200" dirty="0"/>
            </a:br>
            <a:r>
              <a:rPr lang="en-US" sz="3200" dirty="0"/>
              <a:t>KESIMPULAN &amp; SARAN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836188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582837" y="1099426"/>
            <a:ext cx="3562273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31750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Dengan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selesainya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penelitian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dan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penyusunan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skripsi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dengan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judul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“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Analisis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Forecasting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Penjualan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Bulanan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Pada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Toko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Tiga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Jaya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Baru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Menggunakan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Metode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i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Single Exponential Smoothing Adaptive Parameter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”.</a:t>
            </a:r>
          </a:p>
          <a:p>
            <a:pPr marL="127000" indent="31750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Dapat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di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ambil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kesimpulan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terhadap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hasil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peramalan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penjualan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pada 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UD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Toko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Tiga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Jaya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Baru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berdasarkan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data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penjualan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pada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Juni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2021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hingga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Mei 2022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didapat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hasil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peramalan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dengan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tingkat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konstanta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pemulusan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800" b="1" i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beta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) 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Calibri" panose="020F0502020204030204" pitchFamily="34" charset="0"/>
              </a:rPr>
              <a:t>= 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Calibri" panose="020F0502020204030204" pitchFamily="34" charset="0"/>
              </a:rPr>
              <a:t>0,8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yang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menghasilkan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MAPE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dengan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nilai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terkecil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. </a:t>
            </a:r>
          </a:p>
          <a:p>
            <a:pPr marL="127000" indent="31750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Adapun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nilai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i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error </a:t>
            </a:r>
            <a:r>
              <a:rPr lang="en-US" sz="800" b="1" i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Mean Absolute Percentage 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(MAPE)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terkecil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sebesar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17,289% 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yang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dimana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berdasarkan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kriteria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pada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tabel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2.1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dalam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laporan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skripsi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merupakan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hasil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peramalan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dengan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tingkat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keakuratan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baik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.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800" b="1" dirty="0">
              <a:solidFill>
                <a:srgbClr val="000000"/>
              </a:solidFill>
              <a:latin typeface="Roboto Mono Medium" panose="020B0604020202020204" charset="0"/>
              <a:ea typeface="Roboto Mono Medium" panose="020B0604020202020204" charset="0"/>
            </a:endParaRPr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677250" y="411538"/>
            <a:ext cx="28956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Kesimpulan</a:t>
            </a:r>
            <a:endParaRPr dirty="0"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9597367" flipH="1">
            <a:off x="4021540" y="531262"/>
            <a:ext cx="1100920" cy="49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14A589-1B4C-4C7D-9F35-10B0F424CF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854" y="621841"/>
            <a:ext cx="2219326" cy="477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55BD42-187A-498D-8757-A65985A3AE5B}"/>
              </a:ext>
            </a:extLst>
          </p:cNvPr>
          <p:cNvSpPr txBox="1"/>
          <p:nvPr/>
        </p:nvSpPr>
        <p:spPr>
          <a:xfrm>
            <a:off x="4998892" y="1140094"/>
            <a:ext cx="3486740" cy="3128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363" algn="just">
              <a:lnSpc>
                <a:spcPct val="150000"/>
              </a:lnSpc>
              <a:spcAft>
                <a:spcPts val="800"/>
              </a:spcAft>
            </a:pP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Adapun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hasil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peramalan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yang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dilakukan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untuk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periode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berikutnya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yaitu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pada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bulan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Juni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2022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menghasilkan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ramalan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dengan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nilai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sebesar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267 item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terjual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Berdasarkan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hasil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peramalan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tersebut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maka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dapat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dilakukan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perhitungan</a:t>
            </a:r>
            <a:r>
              <a:rPr lang="en-US" sz="800" b="1" dirty="0">
                <a:solidFill>
                  <a:srgbClr val="000000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i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Economic Order Quantity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(EOQ)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yang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bertujuan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untuk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melakukan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perhitungan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terhadap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pemesanan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barang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pada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suatu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periode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tertenu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secara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ekonomis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. </a:t>
            </a:r>
          </a:p>
          <a:p>
            <a:pPr indent="360363" algn="just">
              <a:lnSpc>
                <a:spcPct val="150000"/>
              </a:lnSpc>
              <a:spcAft>
                <a:spcPts val="800"/>
              </a:spcAft>
            </a:pP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Nilai 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EOQ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yang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dihasilkan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berdasarkan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perhitungan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tersebut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ialah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sebesar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292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stok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persediaan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atau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item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harus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dipesan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oleh 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UD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Toko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Tiga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Jaya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Baru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pada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periode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yang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diramalkan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agar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pemesanan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stok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persediaan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tersebut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menjadi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lebih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ekonomis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, juga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dapat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mengecilkan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tingkat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kesalahaan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(</a:t>
            </a:r>
            <a:r>
              <a:rPr lang="en-US" sz="800" b="1" i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error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)</a:t>
            </a:r>
            <a:r>
              <a:rPr lang="en-US" sz="800" b="1" i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sehingga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tidak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terjadi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kekurangan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atau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kelebihan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stok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persedia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dan </a:t>
            </a:r>
            <a:r>
              <a:rPr lang="en-US" sz="8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dapat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meminimalisir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biaya</a:t>
            </a:r>
            <a:r>
              <a:rPr lang="en-US" sz="8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yang </a:t>
            </a:r>
            <a:r>
              <a:rPr lang="en-US" sz="8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dikeluarkan</a:t>
            </a:r>
            <a:r>
              <a:rPr lang="en-US" sz="8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9649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5777618-43EC-4CD9-B74D-6FDAB1036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18272" flipV="1">
            <a:off x="479515" y="815893"/>
            <a:ext cx="1919700" cy="2276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D3DC24-CD25-49E1-A3A7-373BE00A8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040" y="2481507"/>
            <a:ext cx="3322608" cy="2116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FB922-79D4-413B-95B6-2BC5F5565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040" y="365442"/>
            <a:ext cx="3322608" cy="2116065"/>
          </a:xfrm>
          <a:prstGeom prst="rect">
            <a:avLst/>
          </a:prstGeom>
        </p:spPr>
      </p:pic>
      <p:sp>
        <p:nvSpPr>
          <p:cNvPr id="12" name="Google Shape;221;p33">
            <a:extLst>
              <a:ext uri="{FF2B5EF4-FFF2-40B4-BE49-F238E27FC236}">
                <a16:creationId xmlns:a16="http://schemas.microsoft.com/office/drawing/2014/main" id="{54976C8B-AEDA-42F8-914A-3FA080861B95}"/>
              </a:ext>
            </a:extLst>
          </p:cNvPr>
          <p:cNvSpPr txBox="1">
            <a:spLocks/>
          </p:cNvSpPr>
          <p:nvPr/>
        </p:nvSpPr>
        <p:spPr>
          <a:xfrm>
            <a:off x="606502" y="469667"/>
            <a:ext cx="28956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Saran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DE6A1A-0610-4FFA-A733-9672A03A61DE}"/>
              </a:ext>
            </a:extLst>
          </p:cNvPr>
          <p:cNvSpPr txBox="1"/>
          <p:nvPr/>
        </p:nvSpPr>
        <p:spPr>
          <a:xfrm>
            <a:off x="3502152" y="3278161"/>
            <a:ext cx="4869180" cy="98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Untuk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pembaca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karya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tulis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ilmiah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ini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yang </a:t>
            </a:r>
            <a:r>
              <a:rPr lang="en-US" sz="10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ingin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melakukan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penelitian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sejenis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diharapkan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menambah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data 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yang </a:t>
            </a:r>
            <a:r>
              <a:rPr lang="en-US" sz="10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dimiliki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agar </a:t>
            </a:r>
            <a:r>
              <a:rPr lang="en-US" sz="10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mendapat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pola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data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lebih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jelas</a:t>
            </a:r>
            <a:r>
              <a:rPr lang="en-US" sz="1000" b="1" dirty="0">
                <a:solidFill>
                  <a:srgbClr val="0066FF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dibandingkan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dengan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data </a:t>
            </a:r>
            <a:r>
              <a:rPr lang="en-US" sz="10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milik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penulis</a:t>
            </a:r>
            <a:r>
              <a:rPr lang="en-US" sz="1000" b="1" dirty="0"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E45D4-2C20-4626-9D45-F73C640FD774}"/>
              </a:ext>
            </a:extLst>
          </p:cNvPr>
          <p:cNvSpPr txBox="1"/>
          <p:nvPr/>
        </p:nvSpPr>
        <p:spPr>
          <a:xfrm>
            <a:off x="557734" y="1141324"/>
            <a:ext cx="4869180" cy="214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UD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Toko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Tiga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Jaya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Baru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dapat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menggunakan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aplikasi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/ </a:t>
            </a:r>
            <a:r>
              <a:rPr kumimoji="0" 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software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pengolahan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data </a:t>
            </a:r>
            <a:r>
              <a:rPr kumimoji="0" 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Microsoft Exce</a:t>
            </a:r>
            <a:r>
              <a:rPr kumimoji="0" 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l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dalam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menunjang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kegiatan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mereka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karena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aplikasi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ini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memiliki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kalkulator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bawaan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(</a:t>
            </a:r>
            <a:r>
              <a:rPr kumimoji="0" 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built in calculator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),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dapat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menyimpan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data-data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penjualan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mereka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dengan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lebih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rapih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dan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tidak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mudah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hilang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serta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dapat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dengan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mudah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melakukan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perhitungan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peramalan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Single Exponential Smoothing Adaptive </a:t>
            </a:r>
            <a:r>
              <a:rPr kumimoji="0" lang="en-US" sz="10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Paramete</a:t>
            </a:r>
            <a:r>
              <a:rPr kumimoji="0" 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maupun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Economic Order Quantity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(EOQ)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menggunakan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aplikasi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tersebut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79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4E2426-E7D5-4370-881D-36C73EFE2B6A}"/>
              </a:ext>
            </a:extLst>
          </p:cNvPr>
          <p:cNvSpPr/>
          <p:nvPr/>
        </p:nvSpPr>
        <p:spPr>
          <a:xfrm>
            <a:off x="1237925" y="3201131"/>
            <a:ext cx="2779439" cy="13849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FA07067-6354-4945-BD81-2A429AB6896B}"/>
              </a:ext>
            </a:extLst>
          </p:cNvPr>
          <p:cNvSpPr/>
          <p:nvPr/>
        </p:nvSpPr>
        <p:spPr>
          <a:xfrm>
            <a:off x="6810757" y="2097592"/>
            <a:ext cx="1722843" cy="1308032"/>
          </a:xfrm>
          <a:prstGeom prst="roundRect">
            <a:avLst/>
          </a:prstGeom>
          <a:solidFill>
            <a:srgbClr val="CCFF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D4BD88-E515-4DE7-A6E1-511E9980490F}"/>
              </a:ext>
            </a:extLst>
          </p:cNvPr>
          <p:cNvSpPr/>
          <p:nvPr/>
        </p:nvSpPr>
        <p:spPr>
          <a:xfrm>
            <a:off x="4219273" y="3249565"/>
            <a:ext cx="2428037" cy="11797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3FE34F-34FC-451A-B5CA-7D472EFFB478}"/>
              </a:ext>
            </a:extLst>
          </p:cNvPr>
          <p:cNvSpPr/>
          <p:nvPr/>
        </p:nvSpPr>
        <p:spPr>
          <a:xfrm>
            <a:off x="3017094" y="2119477"/>
            <a:ext cx="2302653" cy="1004827"/>
          </a:xfrm>
          <a:prstGeom prst="roundRect">
            <a:avLst/>
          </a:prstGeom>
          <a:solidFill>
            <a:srgbClr val="CCFF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398499-5FF0-4204-A029-D9BB4554BA9A}"/>
              </a:ext>
            </a:extLst>
          </p:cNvPr>
          <p:cNvSpPr/>
          <p:nvPr/>
        </p:nvSpPr>
        <p:spPr>
          <a:xfrm>
            <a:off x="4558933" y="1373269"/>
            <a:ext cx="2021749" cy="70952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FEB7DA-B9EC-42D3-9C93-3F104C75743B}"/>
              </a:ext>
            </a:extLst>
          </p:cNvPr>
          <p:cNvSpPr/>
          <p:nvPr/>
        </p:nvSpPr>
        <p:spPr>
          <a:xfrm>
            <a:off x="3291833" y="648256"/>
            <a:ext cx="2555216" cy="54198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FD3DA6-E2E0-4054-98EB-6FD2CD3A9A53}"/>
              </a:ext>
            </a:extLst>
          </p:cNvPr>
          <p:cNvSpPr/>
          <p:nvPr/>
        </p:nvSpPr>
        <p:spPr>
          <a:xfrm>
            <a:off x="1453225" y="877220"/>
            <a:ext cx="1401582" cy="906393"/>
          </a:xfrm>
          <a:prstGeom prst="ellipse">
            <a:avLst/>
          </a:prstGeom>
          <a:solidFill>
            <a:srgbClr val="CCFF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Latar Belakang</a:t>
            </a:r>
            <a:endParaRPr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0E2A151-008D-4081-8E7E-EF4F28AC3A0F}"/>
              </a:ext>
            </a:extLst>
          </p:cNvPr>
          <p:cNvSpPr/>
          <p:nvPr/>
        </p:nvSpPr>
        <p:spPr>
          <a:xfrm>
            <a:off x="2900598" y="1424067"/>
            <a:ext cx="1658335" cy="654692"/>
          </a:xfrm>
          <a:custGeom>
            <a:avLst/>
            <a:gdLst>
              <a:gd name="connsiteX0" fmla="*/ 0 w 2353455"/>
              <a:gd name="connsiteY0" fmla="*/ 0 h 794478"/>
              <a:gd name="connsiteX1" fmla="*/ 2353455 w 2353455"/>
              <a:gd name="connsiteY1" fmla="*/ 794478 h 794478"/>
              <a:gd name="connsiteX0" fmla="*/ 0 w 824459"/>
              <a:gd name="connsiteY0" fmla="*/ 0 h 1109271"/>
              <a:gd name="connsiteX1" fmla="*/ 824459 w 824459"/>
              <a:gd name="connsiteY1" fmla="*/ 1109271 h 11092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1611443"/>
              <a:gd name="connsiteY0" fmla="*/ 0 h 809468"/>
              <a:gd name="connsiteX1" fmla="*/ 1611443 w 1611443"/>
              <a:gd name="connsiteY1" fmla="*/ 809468 h 809468"/>
              <a:gd name="connsiteX0" fmla="*/ 0 w 1611443"/>
              <a:gd name="connsiteY0" fmla="*/ 0 h 653160"/>
              <a:gd name="connsiteX1" fmla="*/ 1611443 w 1611443"/>
              <a:gd name="connsiteY1" fmla="*/ 653160 h 653160"/>
              <a:gd name="connsiteX0" fmla="*/ 0 w 1611443"/>
              <a:gd name="connsiteY0" fmla="*/ 0 h 747993"/>
              <a:gd name="connsiteX1" fmla="*/ 1611443 w 1611443"/>
              <a:gd name="connsiteY1" fmla="*/ 653160 h 747993"/>
              <a:gd name="connsiteX0" fmla="*/ 0 w 1658335"/>
              <a:gd name="connsiteY0" fmla="*/ 0 h 501849"/>
              <a:gd name="connsiteX1" fmla="*/ 1658335 w 1658335"/>
              <a:gd name="connsiteY1" fmla="*/ 371806 h 501849"/>
              <a:gd name="connsiteX0" fmla="*/ 0 w 1658335"/>
              <a:gd name="connsiteY0" fmla="*/ 0 h 654692"/>
              <a:gd name="connsiteX1" fmla="*/ 1658335 w 1658335"/>
              <a:gd name="connsiteY1" fmla="*/ 371806 h 65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8335" h="654692">
                <a:moveTo>
                  <a:pt x="0" y="0"/>
                </a:moveTo>
                <a:cubicBezTo>
                  <a:pt x="1044939" y="271072"/>
                  <a:pt x="-806683" y="1078649"/>
                  <a:pt x="1658335" y="371806"/>
                </a:cubicBezTo>
              </a:path>
            </a:pathLst>
          </a:custGeom>
          <a:ln>
            <a:gradFill>
              <a:gsLst>
                <a:gs pos="89000">
                  <a:schemeClr val="accent1">
                    <a:lumMod val="5000"/>
                    <a:lumOff val="95000"/>
                  </a:schemeClr>
                </a:gs>
                <a:gs pos="75000">
                  <a:srgbClr val="FFFF00"/>
                </a:gs>
                <a:gs pos="100000">
                  <a:srgbClr val="FFFF00"/>
                </a:gs>
              </a:gsLst>
              <a:lin ang="3000000" scaled="0"/>
            </a:gra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87EAC-ABE7-4B93-AE75-8CE943899792}"/>
              </a:ext>
            </a:extLst>
          </p:cNvPr>
          <p:cNvSpPr txBox="1"/>
          <p:nvPr/>
        </p:nvSpPr>
        <p:spPr>
          <a:xfrm>
            <a:off x="1159897" y="907485"/>
            <a:ext cx="2098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50+ tahun </a:t>
            </a:r>
            <a:br>
              <a:rPr lang="en-US" sz="160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</a:br>
            <a:r>
              <a:rPr lang="en-US" sz="160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Komputer di ciptakan</a:t>
            </a:r>
            <a:endParaRPr lang="en-US" sz="1600" dirty="0">
              <a:solidFill>
                <a:srgbClr val="B44141"/>
              </a:solidFill>
              <a:latin typeface="Concert One" panose="020B0604020202020204" charset="0"/>
              <a:ea typeface="Roboto Mono Medium" panose="020B060402020202020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9305D9-5132-4C86-9FD6-2CB114862D27}"/>
              </a:ext>
            </a:extLst>
          </p:cNvPr>
          <p:cNvSpPr txBox="1"/>
          <p:nvPr/>
        </p:nvSpPr>
        <p:spPr>
          <a:xfrm>
            <a:off x="4190103" y="3258685"/>
            <a:ext cx="2527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oboto Mono Medium" panose="020B0604020202020204" charset="0"/>
                <a:ea typeface="Roboto Mono Medium" panose="020B0604020202020204" charset="0"/>
              </a:rPr>
              <a:t>Hampir</a:t>
            </a:r>
            <a:r>
              <a:rPr lang="en-US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dirty="0" err="1">
                <a:latin typeface="Roboto Mono Medium" panose="020B0604020202020204" charset="0"/>
                <a:ea typeface="Roboto Mono Medium" panose="020B0604020202020204" charset="0"/>
              </a:rPr>
              <a:t>seluruh</a:t>
            </a:r>
            <a:r>
              <a:rPr lang="en-US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dirty="0" err="1">
                <a:latin typeface="Roboto Mono Medium" panose="020B0604020202020204" charset="0"/>
                <a:ea typeface="Roboto Mono Medium" panose="020B0604020202020204" charset="0"/>
              </a:rPr>
              <a:t>kegiatan</a:t>
            </a:r>
            <a:r>
              <a:rPr lang="en-US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dirty="0" err="1">
                <a:latin typeface="Roboto Mono Medium" panose="020B0604020202020204" charset="0"/>
                <a:ea typeface="Roboto Mono Medium" panose="020B0604020202020204" charset="0"/>
              </a:rPr>
              <a:t>manusia</a:t>
            </a:r>
            <a:r>
              <a:rPr lang="en-US" dirty="0">
                <a:latin typeface="Roboto Mono Medium" panose="020B0604020202020204" charset="0"/>
                <a:ea typeface="Roboto Mono Medium" panose="020B0604020202020204" charset="0"/>
              </a:rPr>
              <a:t> di</a:t>
            </a:r>
            <a:r>
              <a:rPr lang="en-US" dirty="0">
                <a:solidFill>
                  <a:srgbClr val="595959"/>
                </a:solidFill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Roboto Mono Medium" panose="020B0604020202020204" charset="0"/>
                <a:ea typeface="Roboto Mono Medium" panose="020B0604020202020204" charset="0"/>
              </a:rPr>
              <a:t>komputerisasikan</a:t>
            </a:r>
            <a:r>
              <a:rPr lang="en-US" dirty="0">
                <a:solidFill>
                  <a:srgbClr val="595959"/>
                </a:solidFill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dirty="0" err="1">
                <a:latin typeface="Roboto Mono Medium" panose="020B0604020202020204" charset="0"/>
                <a:ea typeface="Roboto Mono Medium" panose="020B0604020202020204" charset="0"/>
              </a:rPr>
              <a:t>guna</a:t>
            </a:r>
            <a:r>
              <a:rPr lang="en-US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dirty="0" err="1">
                <a:latin typeface="Roboto Mono Medium" panose="020B0604020202020204" charset="0"/>
                <a:ea typeface="Roboto Mono Medium" panose="020B0604020202020204" charset="0"/>
              </a:rPr>
              <a:t>mengurangi</a:t>
            </a:r>
            <a:r>
              <a:rPr lang="en-US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dirty="0" err="1">
                <a:latin typeface="Roboto Mono Medium" panose="020B0604020202020204" charset="0"/>
                <a:ea typeface="Roboto Mono Medium" panose="020B0604020202020204" charset="0"/>
              </a:rPr>
              <a:t>frekuensi</a:t>
            </a:r>
            <a:r>
              <a:rPr lang="en-US" dirty="0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dirty="0" err="1">
                <a:latin typeface="Roboto Mono Medium" panose="020B0604020202020204" charset="0"/>
                <a:ea typeface="Roboto Mono Medium" panose="020B0604020202020204" charset="0"/>
              </a:rPr>
              <a:t>kesalahan</a:t>
            </a:r>
            <a:endParaRPr lang="en-US" dirty="0">
              <a:latin typeface="Roboto Mono Medium" panose="020B0604020202020204" charset="0"/>
              <a:ea typeface="Roboto Mono Medium" panose="020B0604020202020204" charset="0"/>
            </a:endParaRPr>
          </a:p>
          <a:p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016DB-E43F-45E7-B092-16A345D9DD89}"/>
              </a:ext>
            </a:extLst>
          </p:cNvPr>
          <p:cNvSpPr txBox="1"/>
          <p:nvPr/>
        </p:nvSpPr>
        <p:spPr>
          <a:xfrm>
            <a:off x="4548688" y="1373269"/>
            <a:ext cx="2098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Mono Medium" panose="020B0604020202020204" charset="0"/>
                <a:ea typeface="Roboto Mono Medium" panose="020B0604020202020204" charset="0"/>
              </a:rPr>
              <a:t>Dunia beralih dari</a:t>
            </a:r>
            <a:br>
              <a:rPr lang="en-US">
                <a:latin typeface="Roboto Mono Medium" panose="020B0604020202020204" charset="0"/>
                <a:ea typeface="Roboto Mono Medium" panose="020B0604020202020204" charset="0"/>
              </a:rPr>
            </a:br>
            <a:r>
              <a:rPr lang="en-US">
                <a:latin typeface="Roboto Mono Medium" panose="020B0604020202020204" charset="0"/>
                <a:ea typeface="Roboto Mono Medium" panose="020B0604020202020204" charset="0"/>
              </a:rPr>
              <a:t>Era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  <a:latin typeface="Roboto Mono Medium" panose="020B0604020202020204" charset="0"/>
                <a:ea typeface="Roboto Mono Medium" panose="020B0604020202020204" charset="0"/>
              </a:rPr>
              <a:t>Industri</a:t>
            </a:r>
            <a:r>
              <a:rPr lang="en-US"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br>
              <a:rPr lang="en-US">
                <a:latin typeface="Roboto Mono Medium" panose="020B0604020202020204" charset="0"/>
                <a:ea typeface="Roboto Mono Medium" panose="020B0604020202020204" charset="0"/>
              </a:rPr>
            </a:br>
            <a:r>
              <a:rPr lang="en-US">
                <a:latin typeface="Roboto Mono Medium" panose="020B0604020202020204" charset="0"/>
                <a:ea typeface="Roboto Mono Medium" panose="020B0604020202020204" charset="0"/>
              </a:rPr>
              <a:t>Era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  <a:latin typeface="Roboto Mono Medium" panose="020B0604020202020204" charset="0"/>
                <a:ea typeface="Roboto Mono Medium" panose="020B0604020202020204" charset="0"/>
              </a:rPr>
              <a:t> Informasi</a:t>
            </a:r>
            <a:endParaRPr lang="en-US" b="1" dirty="0">
              <a:solidFill>
                <a:schemeClr val="accent4">
                  <a:lumMod val="75000"/>
                </a:schemeClr>
              </a:solidFill>
              <a:latin typeface="Roboto Mono Medium" panose="020B0604020202020204" charset="0"/>
              <a:ea typeface="Roboto Mono Medium" panose="020B0604020202020204" charset="0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DA86D-3D90-4CD1-854A-E1847536BB9D}"/>
              </a:ext>
            </a:extLst>
          </p:cNvPr>
          <p:cNvSpPr txBox="1"/>
          <p:nvPr/>
        </p:nvSpPr>
        <p:spPr>
          <a:xfrm>
            <a:off x="6434979" y="2078759"/>
            <a:ext cx="209862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Dikembangkan metode teknologi</a:t>
            </a:r>
            <a:br>
              <a:rPr lang="en-US" sz="160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</a:br>
            <a:r>
              <a:rPr lang="en-US" sz="160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guna </a:t>
            </a:r>
            <a:r>
              <a:rPr lang="en-US" sz="1600" u="sng">
                <a:solidFill>
                  <a:schemeClr val="accent6">
                    <a:lumMod val="50000"/>
                  </a:schemeClr>
                </a:solidFill>
                <a:latin typeface="Concert One" panose="020B0604020202020204" charset="0"/>
                <a:ea typeface="Roboto Mono Medium" panose="020B0604020202020204" charset="0"/>
              </a:rPr>
              <a:t>meramalkan</a:t>
            </a:r>
            <a:r>
              <a:rPr lang="en-US" sz="160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 informasi di masa yang akan datang</a:t>
            </a:r>
            <a:endParaRPr lang="en-US" sz="1600" dirty="0">
              <a:solidFill>
                <a:srgbClr val="B44141"/>
              </a:solidFill>
              <a:latin typeface="Concert One" panose="020B0604020202020204" charset="0"/>
              <a:ea typeface="Roboto Mono Medium" panose="020B0604020202020204" charset="0"/>
            </a:endParaRPr>
          </a:p>
          <a:p>
            <a:pPr algn="just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C6870-477C-4E97-9681-464CD2BA6558}"/>
              </a:ext>
            </a:extLst>
          </p:cNvPr>
          <p:cNvSpPr txBox="1"/>
          <p:nvPr/>
        </p:nvSpPr>
        <p:spPr>
          <a:xfrm>
            <a:off x="3002471" y="2067631"/>
            <a:ext cx="23645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oncert One" panose="020B0604020202020204" charset="0"/>
                <a:ea typeface="Roboto Mono Medium" panose="020B0604020202020204" charset="0"/>
              </a:rPr>
              <a:t>Ms. Office Excel </a:t>
            </a:r>
            <a:r>
              <a:rPr lang="en-US" sz="1600" dirty="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salah </a:t>
            </a:r>
            <a:r>
              <a:rPr lang="en-US" sz="1600" dirty="0" err="1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satu</a:t>
            </a:r>
            <a:r>
              <a:rPr lang="en-US" sz="1600" dirty="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 software di </a:t>
            </a:r>
            <a:r>
              <a:rPr lang="en-US" sz="1600" dirty="0" err="1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komputer</a:t>
            </a:r>
            <a:r>
              <a:rPr lang="en-US" sz="1600" dirty="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 </a:t>
            </a:r>
            <a:r>
              <a:rPr lang="en-US" sz="1600" dirty="0" err="1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guna</a:t>
            </a:r>
            <a:r>
              <a:rPr lang="en-US" sz="1600" dirty="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 </a:t>
            </a:r>
            <a:r>
              <a:rPr lang="en-US" sz="1600" dirty="0" err="1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mengolah</a:t>
            </a:r>
            <a:r>
              <a:rPr lang="en-US" sz="1600" dirty="0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 data </a:t>
            </a:r>
            <a:r>
              <a:rPr lang="en-US" sz="1600" dirty="0" err="1">
                <a:solidFill>
                  <a:srgbClr val="B44141"/>
                </a:solidFill>
                <a:latin typeface="Concert One" panose="020B0604020202020204" charset="0"/>
                <a:ea typeface="Roboto Mono Medium" panose="020B0604020202020204" charset="0"/>
              </a:rPr>
              <a:t>dll</a:t>
            </a:r>
            <a:endParaRPr lang="en-US" sz="1600" dirty="0">
              <a:solidFill>
                <a:srgbClr val="B44141"/>
              </a:solidFill>
              <a:latin typeface="Concert One" panose="020B0604020202020204" charset="0"/>
              <a:ea typeface="Roboto Mono Medium" panose="020B0604020202020204" charset="0"/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B82B71-9761-4916-B820-370864DD683A}"/>
              </a:ext>
            </a:extLst>
          </p:cNvPr>
          <p:cNvSpPr txBox="1"/>
          <p:nvPr/>
        </p:nvSpPr>
        <p:spPr>
          <a:xfrm>
            <a:off x="1202033" y="3233383"/>
            <a:ext cx="2853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F0"/>
                </a:solidFill>
                <a:latin typeface="Roboto Mono Medium" panose="020B0604020202020204" charset="0"/>
                <a:ea typeface="Roboto Mono Medium" panose="020B0604020202020204" charset="0"/>
              </a:rPr>
              <a:t>UD. Toko Tiga Jaya Baru </a:t>
            </a:r>
            <a:r>
              <a:rPr lang="en-US">
                <a:latin typeface="Roboto Mono Medium" panose="020B0604020202020204" charset="0"/>
                <a:ea typeface="Roboto Mono Medium" panose="020B0604020202020204" charset="0"/>
              </a:rPr>
              <a:t>merupakan salah satu toko yang dapat memanfaatkan teknologi </a:t>
            </a:r>
            <a:r>
              <a:rPr lang="en-US">
                <a:solidFill>
                  <a:srgbClr val="00B050"/>
                </a:solidFill>
                <a:latin typeface="Roboto Mono Medium" panose="020B0604020202020204" charset="0"/>
                <a:ea typeface="Roboto Mono Medium" panose="020B0604020202020204" charset="0"/>
              </a:rPr>
              <a:t>komputer</a:t>
            </a:r>
            <a:r>
              <a:rPr lang="en-US">
                <a:latin typeface="Roboto Mono Medium" panose="020B0604020202020204" charset="0"/>
                <a:ea typeface="Roboto Mono Medium" panose="020B0604020202020204" charset="0"/>
              </a:rPr>
              <a:t> dan </a:t>
            </a:r>
            <a:r>
              <a:rPr lang="en-US">
                <a:solidFill>
                  <a:srgbClr val="00B050"/>
                </a:solidFill>
                <a:latin typeface="Roboto Mono Medium" panose="020B0604020202020204" charset="0"/>
                <a:ea typeface="Roboto Mono Medium" panose="020B0604020202020204" charset="0"/>
              </a:rPr>
              <a:t>peramalan</a:t>
            </a:r>
            <a:r>
              <a:rPr lang="en-US">
                <a:latin typeface="Roboto Mono Medium" panose="020B0604020202020204" charset="0"/>
                <a:ea typeface="Roboto Mono Medium" panose="020B0604020202020204" charset="0"/>
              </a:rPr>
              <a:t> dalam kegiatan mereka</a:t>
            </a:r>
            <a:endParaRPr lang="en-US" dirty="0">
              <a:latin typeface="Roboto Mono Medium" panose="020B0604020202020204" charset="0"/>
              <a:ea typeface="Roboto Mono Medium" panose="020B0604020202020204" charset="0"/>
            </a:endParaRPr>
          </a:p>
          <a:p>
            <a:pPr algn="ctr"/>
            <a:endParaRPr lang="en-US" sz="12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67A821-5E1F-4CB4-878A-5245DFC3799E}"/>
              </a:ext>
            </a:extLst>
          </p:cNvPr>
          <p:cNvSpPr/>
          <p:nvPr/>
        </p:nvSpPr>
        <p:spPr>
          <a:xfrm>
            <a:off x="6647310" y="1541967"/>
            <a:ext cx="1248479" cy="536204"/>
          </a:xfrm>
          <a:custGeom>
            <a:avLst/>
            <a:gdLst>
              <a:gd name="connsiteX0" fmla="*/ 0 w 2353455"/>
              <a:gd name="connsiteY0" fmla="*/ 0 h 794478"/>
              <a:gd name="connsiteX1" fmla="*/ 2353455 w 2353455"/>
              <a:gd name="connsiteY1" fmla="*/ 794478 h 794478"/>
              <a:gd name="connsiteX0" fmla="*/ 0 w 824459"/>
              <a:gd name="connsiteY0" fmla="*/ 0 h 1109271"/>
              <a:gd name="connsiteX1" fmla="*/ 824459 w 824459"/>
              <a:gd name="connsiteY1" fmla="*/ 1109271 h 11092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1611443"/>
              <a:gd name="connsiteY0" fmla="*/ 0 h 809468"/>
              <a:gd name="connsiteX1" fmla="*/ 1611443 w 1611443"/>
              <a:gd name="connsiteY1" fmla="*/ 809468 h 809468"/>
              <a:gd name="connsiteX0" fmla="*/ 0 w 1611443"/>
              <a:gd name="connsiteY0" fmla="*/ 0 h 653160"/>
              <a:gd name="connsiteX1" fmla="*/ 1611443 w 1611443"/>
              <a:gd name="connsiteY1" fmla="*/ 653160 h 653160"/>
              <a:gd name="connsiteX0" fmla="*/ 0 w 1611443"/>
              <a:gd name="connsiteY0" fmla="*/ 0 h 747993"/>
              <a:gd name="connsiteX1" fmla="*/ 1611443 w 1611443"/>
              <a:gd name="connsiteY1" fmla="*/ 653160 h 747993"/>
              <a:gd name="connsiteX0" fmla="*/ 0 w 1658335"/>
              <a:gd name="connsiteY0" fmla="*/ 0 h 501849"/>
              <a:gd name="connsiteX1" fmla="*/ 1658335 w 1658335"/>
              <a:gd name="connsiteY1" fmla="*/ 371806 h 501849"/>
              <a:gd name="connsiteX0" fmla="*/ 0 w 1658335"/>
              <a:gd name="connsiteY0" fmla="*/ 0 h 654692"/>
              <a:gd name="connsiteX1" fmla="*/ 1658335 w 1658335"/>
              <a:gd name="connsiteY1" fmla="*/ 371806 h 654692"/>
              <a:gd name="connsiteX0" fmla="*/ 53573 w 1157016"/>
              <a:gd name="connsiteY0" fmla="*/ 0 h 795226"/>
              <a:gd name="connsiteX1" fmla="*/ 1157016 w 1157016"/>
              <a:gd name="connsiteY1" fmla="*/ 543745 h 795226"/>
              <a:gd name="connsiteX0" fmla="*/ 0 w 1103443"/>
              <a:gd name="connsiteY0" fmla="*/ 0 h 543745"/>
              <a:gd name="connsiteX1" fmla="*/ 1103443 w 1103443"/>
              <a:gd name="connsiteY1" fmla="*/ 543745 h 543745"/>
              <a:gd name="connsiteX0" fmla="*/ 0 w 1103443"/>
              <a:gd name="connsiteY0" fmla="*/ 128861 h 672606"/>
              <a:gd name="connsiteX1" fmla="*/ 1103443 w 1103443"/>
              <a:gd name="connsiteY1" fmla="*/ 672606 h 672606"/>
              <a:gd name="connsiteX0" fmla="*/ 0 w 1259751"/>
              <a:gd name="connsiteY0" fmla="*/ 200369 h 634698"/>
              <a:gd name="connsiteX1" fmla="*/ 1259751 w 1259751"/>
              <a:gd name="connsiteY1" fmla="*/ 634698 h 634698"/>
              <a:gd name="connsiteX0" fmla="*/ 0 w 1259751"/>
              <a:gd name="connsiteY0" fmla="*/ 384073 h 818402"/>
              <a:gd name="connsiteX1" fmla="*/ 1259751 w 1259751"/>
              <a:gd name="connsiteY1" fmla="*/ 818402 h 818402"/>
              <a:gd name="connsiteX0" fmla="*/ 0 w 1314459"/>
              <a:gd name="connsiteY0" fmla="*/ 467028 h 752865"/>
              <a:gd name="connsiteX1" fmla="*/ 1314459 w 1314459"/>
              <a:gd name="connsiteY1" fmla="*/ 752865 h 752865"/>
              <a:gd name="connsiteX0" fmla="*/ 0 w 1369009"/>
              <a:gd name="connsiteY0" fmla="*/ 347132 h 632969"/>
              <a:gd name="connsiteX1" fmla="*/ 1314459 w 1369009"/>
              <a:gd name="connsiteY1" fmla="*/ 632969 h 632969"/>
              <a:gd name="connsiteX0" fmla="*/ 0 w 1267043"/>
              <a:gd name="connsiteY0" fmla="*/ 235053 h 763167"/>
              <a:gd name="connsiteX1" fmla="*/ 1205043 w 1267043"/>
              <a:gd name="connsiteY1" fmla="*/ 763167 h 763167"/>
              <a:gd name="connsiteX0" fmla="*/ 0 w 1248479"/>
              <a:gd name="connsiteY0" fmla="*/ 8090 h 536204"/>
              <a:gd name="connsiteX1" fmla="*/ 1205043 w 1248479"/>
              <a:gd name="connsiteY1" fmla="*/ 536204 h 53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8479" h="536204">
                <a:moveTo>
                  <a:pt x="0" y="8090"/>
                </a:moveTo>
                <a:cubicBezTo>
                  <a:pt x="591647" y="294792"/>
                  <a:pt x="1451963" y="-460707"/>
                  <a:pt x="1205043" y="536204"/>
                </a:cubicBezTo>
              </a:path>
            </a:pathLst>
          </a:custGeom>
          <a:ln>
            <a:gradFill>
              <a:gsLst>
                <a:gs pos="89000">
                  <a:schemeClr val="accent1">
                    <a:lumMod val="5000"/>
                    <a:lumOff val="95000"/>
                  </a:schemeClr>
                </a:gs>
                <a:gs pos="75000">
                  <a:srgbClr val="FFFF00"/>
                </a:gs>
                <a:gs pos="100000">
                  <a:srgbClr val="FFFF00"/>
                </a:gs>
              </a:gsLst>
              <a:lin ang="3000000" scaled="0"/>
            </a:gra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A491D0-1D41-4F7A-AD0D-7C5217475227}"/>
              </a:ext>
            </a:extLst>
          </p:cNvPr>
          <p:cNvSpPr/>
          <p:nvPr/>
        </p:nvSpPr>
        <p:spPr>
          <a:xfrm>
            <a:off x="6748402" y="3406212"/>
            <a:ext cx="1705442" cy="512150"/>
          </a:xfrm>
          <a:custGeom>
            <a:avLst/>
            <a:gdLst>
              <a:gd name="connsiteX0" fmla="*/ 0 w 2353455"/>
              <a:gd name="connsiteY0" fmla="*/ 0 h 794478"/>
              <a:gd name="connsiteX1" fmla="*/ 2353455 w 2353455"/>
              <a:gd name="connsiteY1" fmla="*/ 794478 h 794478"/>
              <a:gd name="connsiteX0" fmla="*/ 0 w 824459"/>
              <a:gd name="connsiteY0" fmla="*/ 0 h 1109271"/>
              <a:gd name="connsiteX1" fmla="*/ 824459 w 824459"/>
              <a:gd name="connsiteY1" fmla="*/ 1109271 h 11092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1611443"/>
              <a:gd name="connsiteY0" fmla="*/ 0 h 809468"/>
              <a:gd name="connsiteX1" fmla="*/ 1611443 w 1611443"/>
              <a:gd name="connsiteY1" fmla="*/ 809468 h 809468"/>
              <a:gd name="connsiteX0" fmla="*/ 0 w 1611443"/>
              <a:gd name="connsiteY0" fmla="*/ 0 h 653160"/>
              <a:gd name="connsiteX1" fmla="*/ 1611443 w 1611443"/>
              <a:gd name="connsiteY1" fmla="*/ 653160 h 653160"/>
              <a:gd name="connsiteX0" fmla="*/ 0 w 1611443"/>
              <a:gd name="connsiteY0" fmla="*/ 0 h 747993"/>
              <a:gd name="connsiteX1" fmla="*/ 1611443 w 1611443"/>
              <a:gd name="connsiteY1" fmla="*/ 653160 h 747993"/>
              <a:gd name="connsiteX0" fmla="*/ 0 w 1658335"/>
              <a:gd name="connsiteY0" fmla="*/ 0 h 501849"/>
              <a:gd name="connsiteX1" fmla="*/ 1658335 w 1658335"/>
              <a:gd name="connsiteY1" fmla="*/ 371806 h 501849"/>
              <a:gd name="connsiteX0" fmla="*/ 0 w 1658335"/>
              <a:gd name="connsiteY0" fmla="*/ 0 h 654692"/>
              <a:gd name="connsiteX1" fmla="*/ 1658335 w 1658335"/>
              <a:gd name="connsiteY1" fmla="*/ 371806 h 654692"/>
              <a:gd name="connsiteX0" fmla="*/ 53573 w 1157016"/>
              <a:gd name="connsiteY0" fmla="*/ 0 h 795226"/>
              <a:gd name="connsiteX1" fmla="*/ 1157016 w 1157016"/>
              <a:gd name="connsiteY1" fmla="*/ 543745 h 795226"/>
              <a:gd name="connsiteX0" fmla="*/ 0 w 1103443"/>
              <a:gd name="connsiteY0" fmla="*/ 0 h 543745"/>
              <a:gd name="connsiteX1" fmla="*/ 1103443 w 1103443"/>
              <a:gd name="connsiteY1" fmla="*/ 543745 h 543745"/>
              <a:gd name="connsiteX0" fmla="*/ 0 w 1103443"/>
              <a:gd name="connsiteY0" fmla="*/ 128861 h 672606"/>
              <a:gd name="connsiteX1" fmla="*/ 1103443 w 1103443"/>
              <a:gd name="connsiteY1" fmla="*/ 672606 h 672606"/>
              <a:gd name="connsiteX0" fmla="*/ 0 w 1259751"/>
              <a:gd name="connsiteY0" fmla="*/ 200369 h 634698"/>
              <a:gd name="connsiteX1" fmla="*/ 1259751 w 1259751"/>
              <a:gd name="connsiteY1" fmla="*/ 634698 h 634698"/>
              <a:gd name="connsiteX0" fmla="*/ 0 w 1259751"/>
              <a:gd name="connsiteY0" fmla="*/ 384073 h 818402"/>
              <a:gd name="connsiteX1" fmla="*/ 1259751 w 1259751"/>
              <a:gd name="connsiteY1" fmla="*/ 818402 h 818402"/>
              <a:gd name="connsiteX0" fmla="*/ 0 w 1314459"/>
              <a:gd name="connsiteY0" fmla="*/ 467028 h 752865"/>
              <a:gd name="connsiteX1" fmla="*/ 1314459 w 1314459"/>
              <a:gd name="connsiteY1" fmla="*/ 752865 h 752865"/>
              <a:gd name="connsiteX0" fmla="*/ 0 w 1369009"/>
              <a:gd name="connsiteY0" fmla="*/ 347132 h 632969"/>
              <a:gd name="connsiteX1" fmla="*/ 1314459 w 1369009"/>
              <a:gd name="connsiteY1" fmla="*/ 632969 h 632969"/>
              <a:gd name="connsiteX0" fmla="*/ 0 w 1267043"/>
              <a:gd name="connsiteY0" fmla="*/ 235053 h 763167"/>
              <a:gd name="connsiteX1" fmla="*/ 1205043 w 1267043"/>
              <a:gd name="connsiteY1" fmla="*/ 763167 h 763167"/>
              <a:gd name="connsiteX0" fmla="*/ 0 w 1248479"/>
              <a:gd name="connsiteY0" fmla="*/ 8090 h 536204"/>
              <a:gd name="connsiteX1" fmla="*/ 1205043 w 1248479"/>
              <a:gd name="connsiteY1" fmla="*/ 536204 h 536204"/>
              <a:gd name="connsiteX0" fmla="*/ 162649 w 438423"/>
              <a:gd name="connsiteY0" fmla="*/ 0 h 801652"/>
              <a:gd name="connsiteX1" fmla="*/ 0 w 438423"/>
              <a:gd name="connsiteY1" fmla="*/ 801652 h 801652"/>
              <a:gd name="connsiteX0" fmla="*/ 1389665 w 1511945"/>
              <a:gd name="connsiteY0" fmla="*/ 51538 h 509313"/>
              <a:gd name="connsiteX1" fmla="*/ 0 w 1511945"/>
              <a:gd name="connsiteY1" fmla="*/ 509313 h 509313"/>
              <a:gd name="connsiteX0" fmla="*/ 1389665 w 1547827"/>
              <a:gd name="connsiteY0" fmla="*/ 0 h 602786"/>
              <a:gd name="connsiteX1" fmla="*/ 0 w 1547827"/>
              <a:gd name="connsiteY1" fmla="*/ 457775 h 602786"/>
              <a:gd name="connsiteX0" fmla="*/ 1561604 w 1705442"/>
              <a:gd name="connsiteY0" fmla="*/ 0 h 512150"/>
              <a:gd name="connsiteX1" fmla="*/ 0 w 1705442"/>
              <a:gd name="connsiteY1" fmla="*/ 348360 h 51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5442" h="512150">
                <a:moveTo>
                  <a:pt x="1561604" y="0"/>
                </a:moveTo>
                <a:cubicBezTo>
                  <a:pt x="2153251" y="286702"/>
                  <a:pt x="778367" y="766034"/>
                  <a:pt x="0" y="348360"/>
                </a:cubicBezTo>
              </a:path>
            </a:pathLst>
          </a:custGeom>
          <a:ln>
            <a:gradFill>
              <a:gsLst>
                <a:gs pos="89000">
                  <a:schemeClr val="accent1">
                    <a:lumMod val="5000"/>
                    <a:lumOff val="95000"/>
                  </a:schemeClr>
                </a:gs>
                <a:gs pos="75000">
                  <a:srgbClr val="FFFF00"/>
                </a:gs>
                <a:gs pos="100000">
                  <a:srgbClr val="FFFF00"/>
                </a:gs>
              </a:gsLst>
              <a:lin ang="3000000" scaled="0"/>
            </a:gra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ED6C6D-3B59-4403-A622-E8384C293B05}"/>
              </a:ext>
            </a:extLst>
          </p:cNvPr>
          <p:cNvSpPr/>
          <p:nvPr/>
        </p:nvSpPr>
        <p:spPr>
          <a:xfrm>
            <a:off x="5319747" y="2337098"/>
            <a:ext cx="951784" cy="727067"/>
          </a:xfrm>
          <a:custGeom>
            <a:avLst/>
            <a:gdLst>
              <a:gd name="connsiteX0" fmla="*/ 0 w 2353455"/>
              <a:gd name="connsiteY0" fmla="*/ 0 h 794478"/>
              <a:gd name="connsiteX1" fmla="*/ 2353455 w 2353455"/>
              <a:gd name="connsiteY1" fmla="*/ 794478 h 794478"/>
              <a:gd name="connsiteX0" fmla="*/ 0 w 824459"/>
              <a:gd name="connsiteY0" fmla="*/ 0 h 1109271"/>
              <a:gd name="connsiteX1" fmla="*/ 824459 w 824459"/>
              <a:gd name="connsiteY1" fmla="*/ 1109271 h 11092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1611443"/>
              <a:gd name="connsiteY0" fmla="*/ 0 h 809468"/>
              <a:gd name="connsiteX1" fmla="*/ 1611443 w 1611443"/>
              <a:gd name="connsiteY1" fmla="*/ 809468 h 809468"/>
              <a:gd name="connsiteX0" fmla="*/ 0 w 1611443"/>
              <a:gd name="connsiteY0" fmla="*/ 0 h 653160"/>
              <a:gd name="connsiteX1" fmla="*/ 1611443 w 1611443"/>
              <a:gd name="connsiteY1" fmla="*/ 653160 h 653160"/>
              <a:gd name="connsiteX0" fmla="*/ 0 w 1611443"/>
              <a:gd name="connsiteY0" fmla="*/ 0 h 747993"/>
              <a:gd name="connsiteX1" fmla="*/ 1611443 w 1611443"/>
              <a:gd name="connsiteY1" fmla="*/ 653160 h 747993"/>
              <a:gd name="connsiteX0" fmla="*/ 0 w 1658335"/>
              <a:gd name="connsiteY0" fmla="*/ 0 h 501849"/>
              <a:gd name="connsiteX1" fmla="*/ 1658335 w 1658335"/>
              <a:gd name="connsiteY1" fmla="*/ 371806 h 501849"/>
              <a:gd name="connsiteX0" fmla="*/ 0 w 1658335"/>
              <a:gd name="connsiteY0" fmla="*/ 0 h 654692"/>
              <a:gd name="connsiteX1" fmla="*/ 1658335 w 1658335"/>
              <a:gd name="connsiteY1" fmla="*/ 371806 h 654692"/>
              <a:gd name="connsiteX0" fmla="*/ 53573 w 1157016"/>
              <a:gd name="connsiteY0" fmla="*/ 0 h 795226"/>
              <a:gd name="connsiteX1" fmla="*/ 1157016 w 1157016"/>
              <a:gd name="connsiteY1" fmla="*/ 543745 h 795226"/>
              <a:gd name="connsiteX0" fmla="*/ 0 w 1103443"/>
              <a:gd name="connsiteY0" fmla="*/ 0 h 543745"/>
              <a:gd name="connsiteX1" fmla="*/ 1103443 w 1103443"/>
              <a:gd name="connsiteY1" fmla="*/ 543745 h 543745"/>
              <a:gd name="connsiteX0" fmla="*/ 0 w 1103443"/>
              <a:gd name="connsiteY0" fmla="*/ 128861 h 672606"/>
              <a:gd name="connsiteX1" fmla="*/ 1103443 w 1103443"/>
              <a:gd name="connsiteY1" fmla="*/ 672606 h 672606"/>
              <a:gd name="connsiteX0" fmla="*/ 0 w 1259751"/>
              <a:gd name="connsiteY0" fmla="*/ 200369 h 634698"/>
              <a:gd name="connsiteX1" fmla="*/ 1259751 w 1259751"/>
              <a:gd name="connsiteY1" fmla="*/ 634698 h 634698"/>
              <a:gd name="connsiteX0" fmla="*/ 0 w 1259751"/>
              <a:gd name="connsiteY0" fmla="*/ 384073 h 818402"/>
              <a:gd name="connsiteX1" fmla="*/ 1259751 w 1259751"/>
              <a:gd name="connsiteY1" fmla="*/ 818402 h 818402"/>
              <a:gd name="connsiteX0" fmla="*/ 0 w 1314459"/>
              <a:gd name="connsiteY0" fmla="*/ 467028 h 752865"/>
              <a:gd name="connsiteX1" fmla="*/ 1314459 w 1314459"/>
              <a:gd name="connsiteY1" fmla="*/ 752865 h 752865"/>
              <a:gd name="connsiteX0" fmla="*/ 0 w 1369009"/>
              <a:gd name="connsiteY0" fmla="*/ 347132 h 632969"/>
              <a:gd name="connsiteX1" fmla="*/ 1314459 w 1369009"/>
              <a:gd name="connsiteY1" fmla="*/ 632969 h 632969"/>
              <a:gd name="connsiteX0" fmla="*/ 0 w 1267043"/>
              <a:gd name="connsiteY0" fmla="*/ 235053 h 763167"/>
              <a:gd name="connsiteX1" fmla="*/ 1205043 w 1267043"/>
              <a:gd name="connsiteY1" fmla="*/ 763167 h 763167"/>
              <a:gd name="connsiteX0" fmla="*/ 0 w 1248479"/>
              <a:gd name="connsiteY0" fmla="*/ 8090 h 536204"/>
              <a:gd name="connsiteX1" fmla="*/ 1205043 w 1248479"/>
              <a:gd name="connsiteY1" fmla="*/ 536204 h 536204"/>
              <a:gd name="connsiteX0" fmla="*/ 162649 w 438423"/>
              <a:gd name="connsiteY0" fmla="*/ 0 h 801652"/>
              <a:gd name="connsiteX1" fmla="*/ 0 w 438423"/>
              <a:gd name="connsiteY1" fmla="*/ 801652 h 801652"/>
              <a:gd name="connsiteX0" fmla="*/ 1389665 w 1511945"/>
              <a:gd name="connsiteY0" fmla="*/ 51538 h 509313"/>
              <a:gd name="connsiteX1" fmla="*/ 0 w 1511945"/>
              <a:gd name="connsiteY1" fmla="*/ 509313 h 509313"/>
              <a:gd name="connsiteX0" fmla="*/ 1389665 w 1547827"/>
              <a:gd name="connsiteY0" fmla="*/ 0 h 602786"/>
              <a:gd name="connsiteX1" fmla="*/ 0 w 1547827"/>
              <a:gd name="connsiteY1" fmla="*/ 457775 h 602786"/>
              <a:gd name="connsiteX0" fmla="*/ 1561604 w 1705442"/>
              <a:gd name="connsiteY0" fmla="*/ 0 h 512150"/>
              <a:gd name="connsiteX1" fmla="*/ 0 w 1705442"/>
              <a:gd name="connsiteY1" fmla="*/ 348360 h 512150"/>
              <a:gd name="connsiteX0" fmla="*/ 1678835 w 1814256"/>
              <a:gd name="connsiteY0" fmla="*/ 0 h 583017"/>
              <a:gd name="connsiteX1" fmla="*/ 0 w 1814256"/>
              <a:gd name="connsiteY1" fmla="*/ 434329 h 583017"/>
              <a:gd name="connsiteX0" fmla="*/ 592496 w 874824"/>
              <a:gd name="connsiteY0" fmla="*/ 566041 h 658366"/>
              <a:gd name="connsiteX1" fmla="*/ 0 w 874824"/>
              <a:gd name="connsiteY1" fmla="*/ 0 h 658366"/>
              <a:gd name="connsiteX0" fmla="*/ 592496 w 944975"/>
              <a:gd name="connsiteY0" fmla="*/ 664002 h 705465"/>
              <a:gd name="connsiteX1" fmla="*/ 0 w 944975"/>
              <a:gd name="connsiteY1" fmla="*/ 97961 h 705465"/>
              <a:gd name="connsiteX0" fmla="*/ 592496 w 748029"/>
              <a:gd name="connsiteY0" fmla="*/ 738613 h 738613"/>
              <a:gd name="connsiteX1" fmla="*/ 0 w 748029"/>
              <a:gd name="connsiteY1" fmla="*/ 172572 h 738613"/>
              <a:gd name="connsiteX0" fmla="*/ 592496 w 951784"/>
              <a:gd name="connsiteY0" fmla="*/ 727067 h 727067"/>
              <a:gd name="connsiteX1" fmla="*/ 0 w 951784"/>
              <a:gd name="connsiteY1" fmla="*/ 161026 h 72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1784" h="727067">
                <a:moveTo>
                  <a:pt x="592496" y="727067"/>
                </a:moveTo>
                <a:cubicBezTo>
                  <a:pt x="1199774" y="326016"/>
                  <a:pt x="1059720" y="-296623"/>
                  <a:pt x="0" y="161026"/>
                </a:cubicBezTo>
              </a:path>
            </a:pathLst>
          </a:custGeom>
          <a:ln>
            <a:gradFill>
              <a:gsLst>
                <a:gs pos="89000">
                  <a:schemeClr val="accent1">
                    <a:lumMod val="5000"/>
                    <a:lumOff val="95000"/>
                  </a:schemeClr>
                </a:gs>
                <a:gs pos="75000">
                  <a:srgbClr val="FFFF00"/>
                </a:gs>
                <a:gs pos="100000">
                  <a:srgbClr val="FFFF00"/>
                </a:gs>
              </a:gsLst>
              <a:lin ang="3000000" scaled="0"/>
            </a:gra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55D277-C86B-41AE-AB74-D71E0162423F}"/>
              </a:ext>
            </a:extLst>
          </p:cNvPr>
          <p:cNvSpPr/>
          <p:nvPr/>
        </p:nvSpPr>
        <p:spPr>
          <a:xfrm rot="5400000" flipH="1" flipV="1">
            <a:off x="2217013" y="2359550"/>
            <a:ext cx="655019" cy="857556"/>
          </a:xfrm>
          <a:custGeom>
            <a:avLst/>
            <a:gdLst>
              <a:gd name="connsiteX0" fmla="*/ 0 w 2353455"/>
              <a:gd name="connsiteY0" fmla="*/ 0 h 794478"/>
              <a:gd name="connsiteX1" fmla="*/ 2353455 w 2353455"/>
              <a:gd name="connsiteY1" fmla="*/ 794478 h 794478"/>
              <a:gd name="connsiteX0" fmla="*/ 0 w 824459"/>
              <a:gd name="connsiteY0" fmla="*/ 0 h 1109271"/>
              <a:gd name="connsiteX1" fmla="*/ 824459 w 824459"/>
              <a:gd name="connsiteY1" fmla="*/ 1109271 h 11092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1611443"/>
              <a:gd name="connsiteY0" fmla="*/ 0 h 809468"/>
              <a:gd name="connsiteX1" fmla="*/ 1611443 w 1611443"/>
              <a:gd name="connsiteY1" fmla="*/ 809468 h 809468"/>
              <a:gd name="connsiteX0" fmla="*/ 0 w 1611443"/>
              <a:gd name="connsiteY0" fmla="*/ 0 h 653160"/>
              <a:gd name="connsiteX1" fmla="*/ 1611443 w 1611443"/>
              <a:gd name="connsiteY1" fmla="*/ 653160 h 653160"/>
              <a:gd name="connsiteX0" fmla="*/ 0 w 1611443"/>
              <a:gd name="connsiteY0" fmla="*/ 0 h 747993"/>
              <a:gd name="connsiteX1" fmla="*/ 1611443 w 1611443"/>
              <a:gd name="connsiteY1" fmla="*/ 653160 h 747993"/>
              <a:gd name="connsiteX0" fmla="*/ 0 w 1658335"/>
              <a:gd name="connsiteY0" fmla="*/ 0 h 501849"/>
              <a:gd name="connsiteX1" fmla="*/ 1658335 w 1658335"/>
              <a:gd name="connsiteY1" fmla="*/ 371806 h 501849"/>
              <a:gd name="connsiteX0" fmla="*/ 0 w 1658335"/>
              <a:gd name="connsiteY0" fmla="*/ 0 h 654692"/>
              <a:gd name="connsiteX1" fmla="*/ 1658335 w 1658335"/>
              <a:gd name="connsiteY1" fmla="*/ 371806 h 654692"/>
              <a:gd name="connsiteX0" fmla="*/ 53573 w 1157016"/>
              <a:gd name="connsiteY0" fmla="*/ 0 h 795226"/>
              <a:gd name="connsiteX1" fmla="*/ 1157016 w 1157016"/>
              <a:gd name="connsiteY1" fmla="*/ 543745 h 795226"/>
              <a:gd name="connsiteX0" fmla="*/ 0 w 1103443"/>
              <a:gd name="connsiteY0" fmla="*/ 0 h 543745"/>
              <a:gd name="connsiteX1" fmla="*/ 1103443 w 1103443"/>
              <a:gd name="connsiteY1" fmla="*/ 543745 h 543745"/>
              <a:gd name="connsiteX0" fmla="*/ 0 w 1103443"/>
              <a:gd name="connsiteY0" fmla="*/ 128861 h 672606"/>
              <a:gd name="connsiteX1" fmla="*/ 1103443 w 1103443"/>
              <a:gd name="connsiteY1" fmla="*/ 672606 h 672606"/>
              <a:gd name="connsiteX0" fmla="*/ 0 w 1259751"/>
              <a:gd name="connsiteY0" fmla="*/ 200369 h 634698"/>
              <a:gd name="connsiteX1" fmla="*/ 1259751 w 1259751"/>
              <a:gd name="connsiteY1" fmla="*/ 634698 h 634698"/>
              <a:gd name="connsiteX0" fmla="*/ 0 w 1259751"/>
              <a:gd name="connsiteY0" fmla="*/ 384073 h 818402"/>
              <a:gd name="connsiteX1" fmla="*/ 1259751 w 1259751"/>
              <a:gd name="connsiteY1" fmla="*/ 818402 h 818402"/>
              <a:gd name="connsiteX0" fmla="*/ 0 w 1314459"/>
              <a:gd name="connsiteY0" fmla="*/ 467028 h 752865"/>
              <a:gd name="connsiteX1" fmla="*/ 1314459 w 1314459"/>
              <a:gd name="connsiteY1" fmla="*/ 752865 h 752865"/>
              <a:gd name="connsiteX0" fmla="*/ 0 w 1369009"/>
              <a:gd name="connsiteY0" fmla="*/ 347132 h 632969"/>
              <a:gd name="connsiteX1" fmla="*/ 1314459 w 1369009"/>
              <a:gd name="connsiteY1" fmla="*/ 632969 h 632969"/>
              <a:gd name="connsiteX0" fmla="*/ 0 w 1267043"/>
              <a:gd name="connsiteY0" fmla="*/ 235053 h 763167"/>
              <a:gd name="connsiteX1" fmla="*/ 1205043 w 1267043"/>
              <a:gd name="connsiteY1" fmla="*/ 763167 h 763167"/>
              <a:gd name="connsiteX0" fmla="*/ 0 w 1248479"/>
              <a:gd name="connsiteY0" fmla="*/ 8090 h 536204"/>
              <a:gd name="connsiteX1" fmla="*/ 1205043 w 1248479"/>
              <a:gd name="connsiteY1" fmla="*/ 536204 h 536204"/>
              <a:gd name="connsiteX0" fmla="*/ 162649 w 438423"/>
              <a:gd name="connsiteY0" fmla="*/ 0 h 801652"/>
              <a:gd name="connsiteX1" fmla="*/ 0 w 438423"/>
              <a:gd name="connsiteY1" fmla="*/ 801652 h 801652"/>
              <a:gd name="connsiteX0" fmla="*/ 1389665 w 1511945"/>
              <a:gd name="connsiteY0" fmla="*/ 51538 h 509313"/>
              <a:gd name="connsiteX1" fmla="*/ 0 w 1511945"/>
              <a:gd name="connsiteY1" fmla="*/ 509313 h 509313"/>
              <a:gd name="connsiteX0" fmla="*/ 1389665 w 1547827"/>
              <a:gd name="connsiteY0" fmla="*/ 0 h 602786"/>
              <a:gd name="connsiteX1" fmla="*/ 0 w 1547827"/>
              <a:gd name="connsiteY1" fmla="*/ 457775 h 602786"/>
              <a:gd name="connsiteX0" fmla="*/ 1561604 w 1705442"/>
              <a:gd name="connsiteY0" fmla="*/ 0 h 512150"/>
              <a:gd name="connsiteX1" fmla="*/ 0 w 1705442"/>
              <a:gd name="connsiteY1" fmla="*/ 348360 h 512150"/>
              <a:gd name="connsiteX0" fmla="*/ 1678835 w 1814256"/>
              <a:gd name="connsiteY0" fmla="*/ 0 h 583017"/>
              <a:gd name="connsiteX1" fmla="*/ 0 w 1814256"/>
              <a:gd name="connsiteY1" fmla="*/ 434329 h 583017"/>
              <a:gd name="connsiteX0" fmla="*/ 592496 w 874824"/>
              <a:gd name="connsiteY0" fmla="*/ 566041 h 658366"/>
              <a:gd name="connsiteX1" fmla="*/ 0 w 874824"/>
              <a:gd name="connsiteY1" fmla="*/ 0 h 658366"/>
              <a:gd name="connsiteX0" fmla="*/ 592496 w 944975"/>
              <a:gd name="connsiteY0" fmla="*/ 664002 h 705465"/>
              <a:gd name="connsiteX1" fmla="*/ 0 w 944975"/>
              <a:gd name="connsiteY1" fmla="*/ 97961 h 705465"/>
              <a:gd name="connsiteX0" fmla="*/ 592496 w 748029"/>
              <a:gd name="connsiteY0" fmla="*/ 738613 h 738613"/>
              <a:gd name="connsiteX1" fmla="*/ 0 w 748029"/>
              <a:gd name="connsiteY1" fmla="*/ 172572 h 738613"/>
              <a:gd name="connsiteX0" fmla="*/ 592496 w 951784"/>
              <a:gd name="connsiteY0" fmla="*/ 727067 h 727067"/>
              <a:gd name="connsiteX1" fmla="*/ 0 w 951784"/>
              <a:gd name="connsiteY1" fmla="*/ 161026 h 727067"/>
              <a:gd name="connsiteX0" fmla="*/ 834773 w 1124012"/>
              <a:gd name="connsiteY0" fmla="*/ 931497 h 931497"/>
              <a:gd name="connsiteX1" fmla="*/ 0 w 1124012"/>
              <a:gd name="connsiteY1" fmla="*/ 130991 h 931497"/>
              <a:gd name="connsiteX0" fmla="*/ 834773 w 834773"/>
              <a:gd name="connsiteY0" fmla="*/ 939480 h 939480"/>
              <a:gd name="connsiteX1" fmla="*/ 0 w 834773"/>
              <a:gd name="connsiteY1" fmla="*/ 138974 h 939480"/>
              <a:gd name="connsiteX0" fmla="*/ 655019 w 655019"/>
              <a:gd name="connsiteY0" fmla="*/ 857556 h 857556"/>
              <a:gd name="connsiteX1" fmla="*/ 0 w 655019"/>
              <a:gd name="connsiteY1" fmla="*/ 150832 h 857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5019" h="857556">
                <a:moveTo>
                  <a:pt x="655019" y="857556"/>
                </a:moveTo>
                <a:cubicBezTo>
                  <a:pt x="410420" y="378355"/>
                  <a:pt x="1059720" y="-306817"/>
                  <a:pt x="0" y="150832"/>
                </a:cubicBezTo>
              </a:path>
            </a:pathLst>
          </a:custGeom>
          <a:ln>
            <a:gradFill>
              <a:gsLst>
                <a:gs pos="89000">
                  <a:schemeClr val="accent1">
                    <a:lumMod val="5000"/>
                    <a:lumOff val="95000"/>
                  </a:schemeClr>
                </a:gs>
                <a:gs pos="75000">
                  <a:srgbClr val="FFFF00"/>
                </a:gs>
                <a:gs pos="100000">
                  <a:srgbClr val="FFFF00"/>
                </a:gs>
              </a:gsLst>
              <a:lin ang="3000000" scaled="0"/>
            </a:gra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45E7603-CA3C-42E0-9511-EAA2380AB02A}"/>
              </a:ext>
            </a:extLst>
          </p:cNvPr>
          <p:cNvSpPr/>
          <p:nvPr/>
        </p:nvSpPr>
        <p:spPr>
          <a:xfrm>
            <a:off x="6033447" y="1731113"/>
            <a:ext cx="451576" cy="266068"/>
          </a:xfrm>
          <a:custGeom>
            <a:avLst/>
            <a:gdLst>
              <a:gd name="connsiteX0" fmla="*/ 0 w 2353455"/>
              <a:gd name="connsiteY0" fmla="*/ 0 h 794478"/>
              <a:gd name="connsiteX1" fmla="*/ 2353455 w 2353455"/>
              <a:gd name="connsiteY1" fmla="*/ 794478 h 794478"/>
              <a:gd name="connsiteX0" fmla="*/ 0 w 824459"/>
              <a:gd name="connsiteY0" fmla="*/ 0 h 1109271"/>
              <a:gd name="connsiteX1" fmla="*/ 824459 w 824459"/>
              <a:gd name="connsiteY1" fmla="*/ 1109271 h 11092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966866"/>
              <a:gd name="connsiteY0" fmla="*/ 0 h 1566471"/>
              <a:gd name="connsiteX1" fmla="*/ 966866 w 966866"/>
              <a:gd name="connsiteY1" fmla="*/ 1566471 h 1566471"/>
              <a:gd name="connsiteX0" fmla="*/ 0 w 1611443"/>
              <a:gd name="connsiteY0" fmla="*/ 0 h 809468"/>
              <a:gd name="connsiteX1" fmla="*/ 1611443 w 1611443"/>
              <a:gd name="connsiteY1" fmla="*/ 809468 h 809468"/>
              <a:gd name="connsiteX0" fmla="*/ 0 w 1611443"/>
              <a:gd name="connsiteY0" fmla="*/ 0 h 653160"/>
              <a:gd name="connsiteX1" fmla="*/ 1611443 w 1611443"/>
              <a:gd name="connsiteY1" fmla="*/ 653160 h 653160"/>
              <a:gd name="connsiteX0" fmla="*/ 0 w 1611443"/>
              <a:gd name="connsiteY0" fmla="*/ 0 h 747993"/>
              <a:gd name="connsiteX1" fmla="*/ 1611443 w 1611443"/>
              <a:gd name="connsiteY1" fmla="*/ 653160 h 747993"/>
              <a:gd name="connsiteX0" fmla="*/ 0 w 1658335"/>
              <a:gd name="connsiteY0" fmla="*/ 0 h 501849"/>
              <a:gd name="connsiteX1" fmla="*/ 1658335 w 1658335"/>
              <a:gd name="connsiteY1" fmla="*/ 371806 h 501849"/>
              <a:gd name="connsiteX0" fmla="*/ 0 w 1658335"/>
              <a:gd name="connsiteY0" fmla="*/ 0 h 654692"/>
              <a:gd name="connsiteX1" fmla="*/ 1658335 w 1658335"/>
              <a:gd name="connsiteY1" fmla="*/ 371806 h 654692"/>
              <a:gd name="connsiteX0" fmla="*/ 53573 w 1157016"/>
              <a:gd name="connsiteY0" fmla="*/ 0 h 795226"/>
              <a:gd name="connsiteX1" fmla="*/ 1157016 w 1157016"/>
              <a:gd name="connsiteY1" fmla="*/ 543745 h 795226"/>
              <a:gd name="connsiteX0" fmla="*/ 0 w 1103443"/>
              <a:gd name="connsiteY0" fmla="*/ 0 h 543745"/>
              <a:gd name="connsiteX1" fmla="*/ 1103443 w 1103443"/>
              <a:gd name="connsiteY1" fmla="*/ 543745 h 543745"/>
              <a:gd name="connsiteX0" fmla="*/ 0 w 1103443"/>
              <a:gd name="connsiteY0" fmla="*/ 128861 h 672606"/>
              <a:gd name="connsiteX1" fmla="*/ 1103443 w 1103443"/>
              <a:gd name="connsiteY1" fmla="*/ 672606 h 672606"/>
              <a:gd name="connsiteX0" fmla="*/ 0 w 1259751"/>
              <a:gd name="connsiteY0" fmla="*/ 200369 h 634698"/>
              <a:gd name="connsiteX1" fmla="*/ 1259751 w 1259751"/>
              <a:gd name="connsiteY1" fmla="*/ 634698 h 634698"/>
              <a:gd name="connsiteX0" fmla="*/ 0 w 1259751"/>
              <a:gd name="connsiteY0" fmla="*/ 384073 h 818402"/>
              <a:gd name="connsiteX1" fmla="*/ 1259751 w 1259751"/>
              <a:gd name="connsiteY1" fmla="*/ 818402 h 818402"/>
              <a:gd name="connsiteX0" fmla="*/ 0 w 1314459"/>
              <a:gd name="connsiteY0" fmla="*/ 467028 h 752865"/>
              <a:gd name="connsiteX1" fmla="*/ 1314459 w 1314459"/>
              <a:gd name="connsiteY1" fmla="*/ 752865 h 752865"/>
              <a:gd name="connsiteX0" fmla="*/ 0 w 1369009"/>
              <a:gd name="connsiteY0" fmla="*/ 347132 h 632969"/>
              <a:gd name="connsiteX1" fmla="*/ 1314459 w 1369009"/>
              <a:gd name="connsiteY1" fmla="*/ 632969 h 632969"/>
              <a:gd name="connsiteX0" fmla="*/ 0 w 1267043"/>
              <a:gd name="connsiteY0" fmla="*/ 235053 h 763167"/>
              <a:gd name="connsiteX1" fmla="*/ 1205043 w 1267043"/>
              <a:gd name="connsiteY1" fmla="*/ 763167 h 763167"/>
              <a:gd name="connsiteX0" fmla="*/ 0 w 1248479"/>
              <a:gd name="connsiteY0" fmla="*/ 8090 h 536204"/>
              <a:gd name="connsiteX1" fmla="*/ 1205043 w 1248479"/>
              <a:gd name="connsiteY1" fmla="*/ 536204 h 536204"/>
              <a:gd name="connsiteX0" fmla="*/ 0 w 385275"/>
              <a:gd name="connsiteY0" fmla="*/ 199267 h 442568"/>
              <a:gd name="connsiteX1" fmla="*/ 140741 w 385275"/>
              <a:gd name="connsiteY1" fmla="*/ 442568 h 442568"/>
              <a:gd name="connsiteX0" fmla="*/ 0 w 583061"/>
              <a:gd name="connsiteY0" fmla="*/ 0 h 243301"/>
              <a:gd name="connsiteX1" fmla="*/ 140741 w 583061"/>
              <a:gd name="connsiteY1" fmla="*/ 243301 h 243301"/>
              <a:gd name="connsiteX0" fmla="*/ 0 w 520797"/>
              <a:gd name="connsiteY0" fmla="*/ 41316 h 284617"/>
              <a:gd name="connsiteX1" fmla="*/ 140741 w 520797"/>
              <a:gd name="connsiteY1" fmla="*/ 284617 h 284617"/>
              <a:gd name="connsiteX0" fmla="*/ 0 w 451576"/>
              <a:gd name="connsiteY0" fmla="*/ 45252 h 266068"/>
              <a:gd name="connsiteX1" fmla="*/ 35810 w 451576"/>
              <a:gd name="connsiteY1" fmla="*/ 266068 h 26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1576" h="266068">
                <a:moveTo>
                  <a:pt x="0" y="45252"/>
                </a:moveTo>
                <a:cubicBezTo>
                  <a:pt x="374290" y="-65285"/>
                  <a:pt x="777406" y="33656"/>
                  <a:pt x="35810" y="266068"/>
                </a:cubicBezTo>
              </a:path>
            </a:pathLst>
          </a:custGeom>
          <a:ln>
            <a:gradFill>
              <a:gsLst>
                <a:gs pos="89000">
                  <a:schemeClr val="accent1">
                    <a:lumMod val="5000"/>
                    <a:lumOff val="95000"/>
                  </a:schemeClr>
                </a:gs>
                <a:gs pos="75000">
                  <a:srgbClr val="FFFF00"/>
                </a:gs>
                <a:gs pos="100000">
                  <a:srgbClr val="FFFF00"/>
                </a:gs>
              </a:gsLst>
              <a:lin ang="3000000" scaled="0"/>
            </a:gra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79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Rumusan </a:t>
            </a:r>
            <a:br>
              <a:rPr lang="en" dirty="0"/>
            </a:br>
            <a:r>
              <a:rPr lang="en" dirty="0"/>
              <a:t>Masalah</a:t>
            </a:r>
            <a:endParaRPr dirty="0"/>
          </a:p>
        </p:txBody>
      </p:sp>
      <p:sp>
        <p:nvSpPr>
          <p:cNvPr id="195" name="Google Shape;195;p31"/>
          <p:cNvSpPr/>
          <p:nvPr/>
        </p:nvSpPr>
        <p:spPr>
          <a:xfrm>
            <a:off x="7639575" y="711175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7125750" y="544900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263962" y="1745514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Bagaimana</a:t>
            </a:r>
            <a:endParaRPr dirty="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1"/>
          </p:nvPr>
        </p:nvSpPr>
        <p:spPr>
          <a:xfrm>
            <a:off x="1221657" y="2101314"/>
            <a:ext cx="3192945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Roboto Mono Medium" panose="020B0604020202020204" charset="0"/>
                <a:ea typeface="Roboto Mono Medium" panose="020B0604020202020204" charset="0"/>
              </a:rPr>
              <a:t>c</a:t>
            </a:r>
            <a:r>
              <a:rPr lang="en" dirty="0">
                <a:solidFill>
                  <a:srgbClr val="C00000"/>
                </a:solidFill>
                <a:latin typeface="Roboto Mono Medium" panose="020B0604020202020204" charset="0"/>
                <a:ea typeface="Roboto Mono Medium" panose="020B0604020202020204" charset="0"/>
              </a:rPr>
              <a:t>ara mengaplikasikan teknik </a:t>
            </a:r>
            <a:r>
              <a:rPr lang="en" i="1" dirty="0">
                <a:solidFill>
                  <a:srgbClr val="C00000"/>
                </a:solidFill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Forecasting</a:t>
            </a:r>
            <a:r>
              <a:rPr lang="en" dirty="0">
                <a:latin typeface="Roboto Mono Medium" panose="020B0604020202020204" charset="0"/>
                <a:ea typeface="Roboto Mono Medium" panose="020B0604020202020204" charset="0"/>
              </a:rPr>
              <a:t> kedalam data penjualan aktual dengan metode </a:t>
            </a:r>
            <a:r>
              <a:rPr lang="en-US" sz="1800" i="1" dirty="0">
                <a:solidFill>
                  <a:srgbClr val="B44141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exponential smoothing adaptive parameter </a:t>
            </a:r>
            <a:r>
              <a:rPr lang="en-US" sz="1800" dirty="0" err="1">
                <a:effectLst/>
                <a:latin typeface="Roboto Mono Medium" panose="020B0604020202020204" charset="0"/>
                <a:ea typeface="Roboto Mono Medium" panose="020B0604020202020204" charset="0"/>
              </a:rPr>
              <a:t>menggunakan</a:t>
            </a:r>
            <a:r>
              <a:rPr lang="en-US" sz="1800" dirty="0">
                <a:effectLst/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800" dirty="0" err="1">
                <a:effectLst/>
                <a:latin typeface="Roboto Mono Medium" panose="020B0604020202020204" charset="0"/>
                <a:ea typeface="Roboto Mono Medium" panose="020B0604020202020204" charset="0"/>
              </a:rPr>
              <a:t>aplikasi</a:t>
            </a:r>
            <a:r>
              <a:rPr lang="en-US" sz="1800" dirty="0">
                <a:effectLst/>
                <a:latin typeface="Roboto Mono Medium" panose="020B0604020202020204" charset="0"/>
                <a:ea typeface="Roboto Mono Medium" panose="020B0604020202020204" charset="0"/>
              </a:rPr>
              <a:t> </a:t>
            </a:r>
            <a:r>
              <a:rPr lang="en-US" sz="1800" i="1" dirty="0">
                <a:solidFill>
                  <a:srgbClr val="B44141"/>
                </a:solidFill>
                <a:effectLst/>
                <a:latin typeface="Roboto Mono Medium" panose="020B0604020202020204" charset="0"/>
                <a:ea typeface="Roboto Mono Medium" panose="020B0604020202020204" charset="0"/>
                <a:cs typeface="Times New Roman" panose="02020603050405020304" pitchFamily="18" charset="0"/>
              </a:rPr>
              <a:t>Ms. Office Excel</a:t>
            </a:r>
            <a:r>
              <a:rPr lang="en-US" sz="1800" dirty="0">
                <a:effectLst/>
                <a:latin typeface="Roboto Mono Medium" panose="020B0604020202020204" charset="0"/>
                <a:ea typeface="Roboto Mono Medium" panose="020B0604020202020204" charset="0"/>
              </a:rPr>
              <a:t>?</a:t>
            </a:r>
            <a:endParaRPr dirty="0">
              <a:latin typeface="Roboto Mono Medium" panose="020B0604020202020204" charset="0"/>
              <a:ea typeface="Roboto Mono Medium" panose="020B0604020202020204" charset="0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2"/>
          </p:nvPr>
        </p:nvSpPr>
        <p:spPr>
          <a:xfrm>
            <a:off x="4464863" y="80608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Bagaimana</a:t>
            </a:r>
            <a:endParaRPr dirty="0"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3"/>
          </p:nvPr>
        </p:nvSpPr>
        <p:spPr>
          <a:xfrm>
            <a:off x="5440438" y="113824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dirty="0">
                <a:solidFill>
                  <a:srgbClr val="C00000"/>
                </a:solidFill>
              </a:rPr>
              <a:t>cara</a:t>
            </a:r>
            <a:r>
              <a:rPr lang="sv-SE" dirty="0"/>
              <a:t> </a:t>
            </a:r>
            <a:r>
              <a:rPr lang="sv-SE" dirty="0">
                <a:solidFill>
                  <a:srgbClr val="B44141"/>
                </a:solidFill>
              </a:rPr>
              <a:t>mengatasi pengendalian stok barang </a:t>
            </a:r>
            <a:r>
              <a:rPr lang="sv-SE" dirty="0"/>
              <a:t>atau persediaan di </a:t>
            </a:r>
            <a:r>
              <a:rPr lang="sv-SE" dirty="0">
                <a:solidFill>
                  <a:srgbClr val="B44141"/>
                </a:solidFill>
              </a:rPr>
              <a:t>Toko Tiga Jaya Baru</a:t>
            </a:r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6"/>
          </p:nvPr>
        </p:nvSpPr>
        <p:spPr>
          <a:xfrm>
            <a:off x="4489967" y="2818014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Bagaimana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7"/>
          </p:nvPr>
        </p:nvSpPr>
        <p:spPr>
          <a:xfrm>
            <a:off x="5440438" y="3183703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n-NO">
                <a:solidFill>
                  <a:srgbClr val="B44141"/>
                </a:solidFill>
              </a:rPr>
              <a:t>tingkat keakuratan hasil peramalan </a:t>
            </a:r>
            <a:r>
              <a:rPr lang="nn-NO"/>
              <a:t>dibanding data aktual di lapangannya</a:t>
            </a:r>
            <a:r>
              <a:rPr lang="nn-NO" dirty="0"/>
              <a:t>?</a:t>
            </a:r>
            <a:endParaRPr dirty="0"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8782544" flipH="1">
            <a:off x="2490549" y="1039473"/>
            <a:ext cx="1124399" cy="51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05;p31">
            <a:extLst>
              <a:ext uri="{FF2B5EF4-FFF2-40B4-BE49-F238E27FC236}">
                <a16:creationId xmlns:a16="http://schemas.microsoft.com/office/drawing/2014/main" id="{9E85C466-2E3B-492F-90D8-EBA1E81148E6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8782544" flipH="1" flipV="1">
            <a:off x="4009800" y="2204648"/>
            <a:ext cx="1124399" cy="51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05;p31">
            <a:extLst>
              <a:ext uri="{FF2B5EF4-FFF2-40B4-BE49-F238E27FC236}">
                <a16:creationId xmlns:a16="http://schemas.microsoft.com/office/drawing/2014/main" id="{FC960CE0-46FE-4550-A6BE-369C145C881B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6923518" flipV="1">
            <a:off x="4500086" y="1406967"/>
            <a:ext cx="1124399" cy="51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5;p31">
            <a:extLst>
              <a:ext uri="{FF2B5EF4-FFF2-40B4-BE49-F238E27FC236}">
                <a16:creationId xmlns:a16="http://schemas.microsoft.com/office/drawing/2014/main" id="{C549ECD7-0AED-41FD-A093-D794BB516F3D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6923518" flipH="1">
            <a:off x="7493431" y="2642661"/>
            <a:ext cx="1124399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46355B-42B4-4577-B970-01E3C7880A89}"/>
              </a:ext>
            </a:extLst>
          </p:cNvPr>
          <p:cNvSpPr/>
          <p:nvPr/>
        </p:nvSpPr>
        <p:spPr>
          <a:xfrm>
            <a:off x="4879299" y="1982218"/>
            <a:ext cx="367258" cy="495895"/>
          </a:xfrm>
          <a:custGeom>
            <a:avLst/>
            <a:gdLst>
              <a:gd name="connsiteX0" fmla="*/ 0 w 299803"/>
              <a:gd name="connsiteY0" fmla="*/ 0 h 488400"/>
              <a:gd name="connsiteX1" fmla="*/ 299803 w 299803"/>
              <a:gd name="connsiteY1" fmla="*/ 0 h 488400"/>
              <a:gd name="connsiteX2" fmla="*/ 299803 w 299803"/>
              <a:gd name="connsiteY2" fmla="*/ 488400 h 488400"/>
              <a:gd name="connsiteX3" fmla="*/ 0 w 299803"/>
              <a:gd name="connsiteY3" fmla="*/ 488400 h 488400"/>
              <a:gd name="connsiteX4" fmla="*/ 0 w 299803"/>
              <a:gd name="connsiteY4" fmla="*/ 0 h 488400"/>
              <a:gd name="connsiteX0" fmla="*/ 0 w 367258"/>
              <a:gd name="connsiteY0" fmla="*/ 0 h 495895"/>
              <a:gd name="connsiteX1" fmla="*/ 367258 w 367258"/>
              <a:gd name="connsiteY1" fmla="*/ 7495 h 495895"/>
              <a:gd name="connsiteX2" fmla="*/ 367258 w 367258"/>
              <a:gd name="connsiteY2" fmla="*/ 495895 h 495895"/>
              <a:gd name="connsiteX3" fmla="*/ 67455 w 367258"/>
              <a:gd name="connsiteY3" fmla="*/ 495895 h 495895"/>
              <a:gd name="connsiteX4" fmla="*/ 0 w 367258"/>
              <a:gd name="connsiteY4" fmla="*/ 0 h 49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58" h="495895">
                <a:moveTo>
                  <a:pt x="0" y="0"/>
                </a:moveTo>
                <a:lnTo>
                  <a:pt x="367258" y="7495"/>
                </a:lnTo>
                <a:lnTo>
                  <a:pt x="367258" y="495895"/>
                </a:lnTo>
                <a:lnTo>
                  <a:pt x="67455" y="495895"/>
                </a:lnTo>
                <a:lnTo>
                  <a:pt x="0" y="0"/>
                </a:lnTo>
                <a:close/>
              </a:path>
            </a:pathLst>
          </a:custGeom>
          <a:solidFill>
            <a:srgbClr val="F7F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F6F5"/>
              </a:solidFill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D827A51E-BFC1-4E61-87EB-83B215ABC1A2}"/>
              </a:ext>
            </a:extLst>
          </p:cNvPr>
          <p:cNvSpPr/>
          <p:nvPr/>
        </p:nvSpPr>
        <p:spPr>
          <a:xfrm>
            <a:off x="4628861" y="2251673"/>
            <a:ext cx="204288" cy="129577"/>
          </a:xfrm>
          <a:custGeom>
            <a:avLst/>
            <a:gdLst>
              <a:gd name="connsiteX0" fmla="*/ 0 w 299803"/>
              <a:gd name="connsiteY0" fmla="*/ 0 h 488400"/>
              <a:gd name="connsiteX1" fmla="*/ 299803 w 299803"/>
              <a:gd name="connsiteY1" fmla="*/ 0 h 488400"/>
              <a:gd name="connsiteX2" fmla="*/ 299803 w 299803"/>
              <a:gd name="connsiteY2" fmla="*/ 488400 h 488400"/>
              <a:gd name="connsiteX3" fmla="*/ 0 w 299803"/>
              <a:gd name="connsiteY3" fmla="*/ 488400 h 488400"/>
              <a:gd name="connsiteX4" fmla="*/ 0 w 299803"/>
              <a:gd name="connsiteY4" fmla="*/ 0 h 488400"/>
              <a:gd name="connsiteX0" fmla="*/ 0 w 367258"/>
              <a:gd name="connsiteY0" fmla="*/ 0 h 495895"/>
              <a:gd name="connsiteX1" fmla="*/ 367258 w 367258"/>
              <a:gd name="connsiteY1" fmla="*/ 7495 h 495895"/>
              <a:gd name="connsiteX2" fmla="*/ 367258 w 367258"/>
              <a:gd name="connsiteY2" fmla="*/ 495895 h 495895"/>
              <a:gd name="connsiteX3" fmla="*/ 67455 w 367258"/>
              <a:gd name="connsiteY3" fmla="*/ 495895 h 495895"/>
              <a:gd name="connsiteX4" fmla="*/ 0 w 367258"/>
              <a:gd name="connsiteY4" fmla="*/ 0 h 495895"/>
              <a:gd name="connsiteX0" fmla="*/ 5355 w 372613"/>
              <a:gd name="connsiteY0" fmla="*/ 0 h 495895"/>
              <a:gd name="connsiteX1" fmla="*/ 372613 w 372613"/>
              <a:gd name="connsiteY1" fmla="*/ 7495 h 495895"/>
              <a:gd name="connsiteX2" fmla="*/ 372613 w 372613"/>
              <a:gd name="connsiteY2" fmla="*/ 495895 h 495895"/>
              <a:gd name="connsiteX3" fmla="*/ 0 w 372613"/>
              <a:gd name="connsiteY3" fmla="*/ 495895 h 495895"/>
              <a:gd name="connsiteX4" fmla="*/ 5355 w 372613"/>
              <a:gd name="connsiteY4" fmla="*/ 0 h 495895"/>
              <a:gd name="connsiteX0" fmla="*/ 5355 w 372613"/>
              <a:gd name="connsiteY0" fmla="*/ 65412 h 561307"/>
              <a:gd name="connsiteX1" fmla="*/ 368781 w 372613"/>
              <a:gd name="connsiteY1" fmla="*/ 0 h 561307"/>
              <a:gd name="connsiteX2" fmla="*/ 372613 w 372613"/>
              <a:gd name="connsiteY2" fmla="*/ 561307 h 561307"/>
              <a:gd name="connsiteX3" fmla="*/ 0 w 372613"/>
              <a:gd name="connsiteY3" fmla="*/ 561307 h 561307"/>
              <a:gd name="connsiteX4" fmla="*/ 5355 w 372613"/>
              <a:gd name="connsiteY4" fmla="*/ 65412 h 561307"/>
              <a:gd name="connsiteX0" fmla="*/ 5355 w 368821"/>
              <a:gd name="connsiteY0" fmla="*/ 65412 h 561307"/>
              <a:gd name="connsiteX1" fmla="*/ 368781 w 368821"/>
              <a:gd name="connsiteY1" fmla="*/ 0 h 561307"/>
              <a:gd name="connsiteX2" fmla="*/ 341956 w 368821"/>
              <a:gd name="connsiteY2" fmla="*/ 517564 h 561307"/>
              <a:gd name="connsiteX3" fmla="*/ 0 w 368821"/>
              <a:gd name="connsiteY3" fmla="*/ 561307 h 561307"/>
              <a:gd name="connsiteX4" fmla="*/ 5355 w 368821"/>
              <a:gd name="connsiteY4" fmla="*/ 65412 h 561307"/>
              <a:gd name="connsiteX0" fmla="*/ 5355 w 410950"/>
              <a:gd name="connsiteY0" fmla="*/ 0 h 495895"/>
              <a:gd name="connsiteX1" fmla="*/ 410934 w 410950"/>
              <a:gd name="connsiteY1" fmla="*/ 7493 h 495895"/>
              <a:gd name="connsiteX2" fmla="*/ 341956 w 410950"/>
              <a:gd name="connsiteY2" fmla="*/ 452152 h 495895"/>
              <a:gd name="connsiteX3" fmla="*/ 0 w 410950"/>
              <a:gd name="connsiteY3" fmla="*/ 495895 h 495895"/>
              <a:gd name="connsiteX4" fmla="*/ 5355 w 410950"/>
              <a:gd name="connsiteY4" fmla="*/ 0 h 49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950" h="495895">
                <a:moveTo>
                  <a:pt x="5355" y="0"/>
                </a:moveTo>
                <a:lnTo>
                  <a:pt x="410934" y="7493"/>
                </a:lnTo>
                <a:cubicBezTo>
                  <a:pt x="412211" y="194595"/>
                  <a:pt x="340679" y="265050"/>
                  <a:pt x="341956" y="452152"/>
                </a:cubicBezTo>
                <a:lnTo>
                  <a:pt x="0" y="495895"/>
                </a:lnTo>
                <a:lnTo>
                  <a:pt x="5355" y="0"/>
                </a:lnTo>
                <a:close/>
              </a:path>
            </a:pathLst>
          </a:custGeom>
          <a:solidFill>
            <a:srgbClr val="F7F6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14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 idx="8"/>
          </p:nvPr>
        </p:nvSpPr>
        <p:spPr>
          <a:xfrm>
            <a:off x="648345" y="703923"/>
            <a:ext cx="29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Tujuan </a:t>
            </a:r>
            <a:br>
              <a:rPr lang="en-US" dirty="0"/>
            </a:br>
            <a:r>
              <a:rPr lang="en-US" dirty="0" err="1"/>
              <a:t>Penelitan</a:t>
            </a:r>
            <a:endParaRPr dirty="0"/>
          </a:p>
        </p:txBody>
      </p:sp>
      <p:sp>
        <p:nvSpPr>
          <p:cNvPr id="195" name="Google Shape;195;p31"/>
          <p:cNvSpPr/>
          <p:nvPr/>
        </p:nvSpPr>
        <p:spPr>
          <a:xfrm>
            <a:off x="7639575" y="711175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7125750" y="544900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397809" y="1699210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B44141"/>
                </a:solidFill>
              </a:rPr>
              <a:t>Mengaplikasikan</a:t>
            </a:r>
            <a:endParaRPr lang="en-US" dirty="0">
              <a:solidFill>
                <a:srgbClr val="B44141"/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2"/>
          </p:nvPr>
        </p:nvSpPr>
        <p:spPr>
          <a:xfrm>
            <a:off x="4250065" y="564410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Mengatasi</a:t>
            </a:r>
            <a:endParaRPr dirty="0"/>
          </a:p>
        </p:txBody>
      </p:sp>
      <p:sp>
        <p:nvSpPr>
          <p:cNvPr id="200" name="Google Shape;200;p31"/>
          <p:cNvSpPr txBox="1">
            <a:spLocks noGrp="1"/>
          </p:cNvSpPr>
          <p:nvPr>
            <p:ph type="subTitle" idx="3"/>
          </p:nvPr>
        </p:nvSpPr>
        <p:spPr>
          <a:xfrm>
            <a:off x="5217684" y="879792"/>
            <a:ext cx="2444376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>
                <a:solidFill>
                  <a:srgbClr val="C00000"/>
                </a:solidFill>
              </a:rPr>
              <a:t>masalah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B44141"/>
                </a:solidFill>
              </a:rPr>
              <a:t>pengendalian</a:t>
            </a:r>
            <a:r>
              <a:rPr lang="en-US" sz="1400" dirty="0">
                <a:solidFill>
                  <a:srgbClr val="B44141"/>
                </a:solidFill>
              </a:rPr>
              <a:t> </a:t>
            </a:r>
            <a:r>
              <a:rPr lang="en-US" sz="1400" dirty="0" err="1">
                <a:solidFill>
                  <a:srgbClr val="B44141"/>
                </a:solidFill>
              </a:rPr>
              <a:t>stok</a:t>
            </a:r>
            <a:r>
              <a:rPr lang="en-US" sz="1400" dirty="0">
                <a:solidFill>
                  <a:srgbClr val="B44141"/>
                </a:solidFill>
              </a:rPr>
              <a:t> </a:t>
            </a:r>
            <a:r>
              <a:rPr lang="en-US" sz="1400" dirty="0" err="1">
                <a:solidFill>
                  <a:srgbClr val="B44141"/>
                </a:solidFill>
              </a:rPr>
              <a:t>barang</a:t>
            </a:r>
            <a:r>
              <a:rPr lang="en-US" sz="1400" dirty="0">
                <a:solidFill>
                  <a:srgbClr val="B44141"/>
                </a:solidFill>
              </a:rPr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persediaan</a:t>
            </a:r>
            <a:r>
              <a:rPr lang="en-US" sz="1400" dirty="0"/>
              <a:t> di </a:t>
            </a:r>
            <a:r>
              <a:rPr lang="en-US" sz="1400" dirty="0" err="1"/>
              <a:t>Toko</a:t>
            </a:r>
            <a:r>
              <a:rPr lang="en-US" sz="1400" dirty="0"/>
              <a:t> </a:t>
            </a:r>
            <a:r>
              <a:rPr lang="en-US" sz="1400" dirty="0" err="1"/>
              <a:t>Tiga</a:t>
            </a:r>
            <a:r>
              <a:rPr lang="en-US" sz="1400" dirty="0"/>
              <a:t> Jaya </a:t>
            </a:r>
            <a:r>
              <a:rPr lang="en-US" sz="1400" dirty="0" err="1"/>
              <a:t>Baru</a:t>
            </a:r>
            <a:endParaRPr lang="en-US" sz="1400" dirty="0"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 idx="6"/>
          </p:nvPr>
        </p:nvSpPr>
        <p:spPr>
          <a:xfrm>
            <a:off x="4351449" y="1832880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Mengetahui</a:t>
            </a:r>
            <a:endParaRPr dirty="0"/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7"/>
          </p:nvPr>
        </p:nvSpPr>
        <p:spPr>
          <a:xfrm>
            <a:off x="5230418" y="215952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>
                <a:solidFill>
                  <a:srgbClr val="C00000"/>
                </a:solidFill>
              </a:rPr>
              <a:t>tingkat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B44141"/>
                </a:solidFill>
              </a:rPr>
              <a:t>keakuratan</a:t>
            </a:r>
            <a:r>
              <a:rPr lang="en-US" sz="1400" dirty="0">
                <a:solidFill>
                  <a:srgbClr val="B44141"/>
                </a:solidFill>
              </a:rPr>
              <a:t> </a:t>
            </a:r>
            <a:r>
              <a:rPr lang="en-US" sz="1400" dirty="0" err="1">
                <a:solidFill>
                  <a:srgbClr val="B44141"/>
                </a:solidFill>
              </a:rPr>
              <a:t>hasil</a:t>
            </a:r>
            <a:r>
              <a:rPr lang="en-US" sz="1400" dirty="0">
                <a:solidFill>
                  <a:srgbClr val="B44141"/>
                </a:solidFill>
              </a:rPr>
              <a:t> </a:t>
            </a:r>
            <a:r>
              <a:rPr lang="en-US" sz="1400" dirty="0" err="1">
                <a:solidFill>
                  <a:srgbClr val="B44141"/>
                </a:solidFill>
              </a:rPr>
              <a:t>analisis</a:t>
            </a:r>
            <a:r>
              <a:rPr lang="en-US" sz="1400" dirty="0">
                <a:solidFill>
                  <a:srgbClr val="B44141"/>
                </a:solidFill>
              </a:rPr>
              <a:t> forecasting </a:t>
            </a:r>
            <a:r>
              <a:rPr lang="en-US" sz="1400" dirty="0" err="1"/>
              <a:t>dengan</a:t>
            </a:r>
            <a:r>
              <a:rPr lang="en-US" sz="1400" dirty="0"/>
              <a:t> data </a:t>
            </a:r>
            <a:r>
              <a:rPr lang="en-US" sz="1400" dirty="0" err="1"/>
              <a:t>aktual</a:t>
            </a:r>
            <a:r>
              <a:rPr lang="en-US" sz="1400" dirty="0"/>
              <a:t> di dunia </a:t>
            </a:r>
            <a:r>
              <a:rPr lang="en-US" sz="1400" dirty="0" err="1"/>
              <a:t>nyata</a:t>
            </a:r>
            <a:r>
              <a:rPr lang="en-US" sz="1400" dirty="0"/>
              <a:t>, </a:t>
            </a:r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dirty="0" err="1"/>
              <a:t>pihak</a:t>
            </a:r>
            <a:r>
              <a:rPr lang="en-US" sz="1400" dirty="0"/>
              <a:t> yang </a:t>
            </a:r>
            <a:r>
              <a:rPr lang="en-US" sz="1400" dirty="0" err="1"/>
              <a:t>bersangkutan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memanfaatkan</a:t>
            </a:r>
            <a:r>
              <a:rPr lang="en-US" sz="1400" dirty="0"/>
              <a:t> data </a:t>
            </a:r>
            <a:r>
              <a:rPr lang="en-US" sz="1400" dirty="0" err="1"/>
              <a:t>tersebut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B44141"/>
                </a:solidFill>
              </a:rPr>
              <a:t>pengambilan</a:t>
            </a:r>
            <a:r>
              <a:rPr lang="en-US" sz="1400" dirty="0">
                <a:solidFill>
                  <a:srgbClr val="B44141"/>
                </a:solidFill>
              </a:rPr>
              <a:t> </a:t>
            </a:r>
            <a:r>
              <a:rPr lang="en-US" sz="1400" dirty="0" err="1">
                <a:solidFill>
                  <a:srgbClr val="B44141"/>
                </a:solidFill>
              </a:rPr>
              <a:t>keputusan</a:t>
            </a:r>
            <a:r>
              <a:rPr lang="en-US" sz="1400" dirty="0">
                <a:solidFill>
                  <a:srgbClr val="B44141"/>
                </a:solidFill>
              </a:rPr>
              <a:t> </a:t>
            </a:r>
            <a:r>
              <a:rPr lang="en-US" sz="1400" dirty="0" err="1">
                <a:solidFill>
                  <a:srgbClr val="B44141"/>
                </a:solidFill>
              </a:rPr>
              <a:t>mereka</a:t>
            </a:r>
            <a:r>
              <a:rPr lang="en-US" sz="1400" dirty="0"/>
              <a:t>.</a:t>
            </a: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8782544" flipH="1">
            <a:off x="1819968" y="789647"/>
            <a:ext cx="1366580" cy="768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98;p31">
            <a:extLst>
              <a:ext uri="{FF2B5EF4-FFF2-40B4-BE49-F238E27FC236}">
                <a16:creationId xmlns:a16="http://schemas.microsoft.com/office/drawing/2014/main" id="{3A819619-6055-46AA-8205-39DFE566AF48}"/>
              </a:ext>
            </a:extLst>
          </p:cNvPr>
          <p:cNvSpPr txBox="1">
            <a:spLocks/>
          </p:cNvSpPr>
          <p:nvPr/>
        </p:nvSpPr>
        <p:spPr>
          <a:xfrm>
            <a:off x="1049270" y="2045205"/>
            <a:ext cx="2732748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l"/>
            <a:r>
              <a:rPr lang="en-US" b="1" dirty="0" err="1">
                <a:solidFill>
                  <a:srgbClr val="C00000"/>
                </a:solidFill>
              </a:rPr>
              <a:t>rumus</a:t>
            </a:r>
            <a:r>
              <a:rPr lang="en-US" b="1" dirty="0">
                <a:solidFill>
                  <a:srgbClr val="C00000"/>
                </a:solidFill>
              </a:rPr>
              <a:t> Forecasting </a:t>
            </a:r>
            <a:r>
              <a:rPr lang="en-US" b="1" dirty="0" err="1">
                <a:solidFill>
                  <a:srgbClr val="7A7A7A"/>
                </a:solidFill>
              </a:rPr>
              <a:t>kedalam</a:t>
            </a:r>
            <a:r>
              <a:rPr lang="en-US" b="1" dirty="0">
                <a:solidFill>
                  <a:srgbClr val="7A7A7A"/>
                </a:solidFill>
              </a:rPr>
              <a:t> data </a:t>
            </a:r>
            <a:r>
              <a:rPr lang="en-US" b="1" dirty="0" err="1">
                <a:solidFill>
                  <a:srgbClr val="7A7A7A"/>
                </a:solidFill>
              </a:rPr>
              <a:t>dari</a:t>
            </a:r>
            <a:r>
              <a:rPr lang="en-US" b="1" dirty="0">
                <a:solidFill>
                  <a:srgbClr val="7A7A7A"/>
                </a:solidFill>
              </a:rPr>
              <a:t> </a:t>
            </a:r>
            <a:r>
              <a:rPr lang="en-US" b="1" dirty="0" err="1">
                <a:solidFill>
                  <a:srgbClr val="7A7A7A"/>
                </a:solidFill>
              </a:rPr>
              <a:t>penjualan</a:t>
            </a:r>
            <a:r>
              <a:rPr lang="en-US" b="1" dirty="0">
                <a:solidFill>
                  <a:srgbClr val="7A7A7A"/>
                </a:solidFill>
              </a:rPr>
              <a:t> </a:t>
            </a:r>
            <a:r>
              <a:rPr lang="en-US" b="1" dirty="0" err="1">
                <a:solidFill>
                  <a:srgbClr val="7A7A7A"/>
                </a:solidFill>
              </a:rPr>
              <a:t>aktual</a:t>
            </a:r>
            <a:r>
              <a:rPr lang="en-US" b="1" dirty="0">
                <a:solidFill>
                  <a:srgbClr val="7A7A7A"/>
                </a:solidFill>
              </a:rPr>
              <a:t> </a:t>
            </a:r>
            <a:r>
              <a:rPr lang="en-US" b="1" dirty="0" err="1">
                <a:solidFill>
                  <a:srgbClr val="7A7A7A"/>
                </a:solidFill>
              </a:rPr>
              <a:t>dengan</a:t>
            </a:r>
            <a:r>
              <a:rPr lang="en-US" b="1" dirty="0">
                <a:solidFill>
                  <a:srgbClr val="7A7A7A"/>
                </a:solidFill>
              </a:rPr>
              <a:t> </a:t>
            </a:r>
            <a:r>
              <a:rPr lang="en-US" b="1" dirty="0" err="1">
                <a:solidFill>
                  <a:srgbClr val="7A7A7A"/>
                </a:solidFill>
              </a:rPr>
              <a:t>metode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i="1" dirty="0">
                <a:solidFill>
                  <a:srgbClr val="B44141"/>
                </a:solidFill>
              </a:rPr>
              <a:t>exponential smoothing adaptive parameter </a:t>
            </a:r>
            <a:r>
              <a:rPr lang="en-US" b="1" dirty="0" err="1">
                <a:solidFill>
                  <a:srgbClr val="7A7A7A"/>
                </a:solidFill>
              </a:rPr>
              <a:t>menggunakan</a:t>
            </a:r>
            <a:r>
              <a:rPr lang="en-US" b="1" dirty="0">
                <a:solidFill>
                  <a:srgbClr val="7A7A7A"/>
                </a:solidFill>
              </a:rPr>
              <a:t> </a:t>
            </a:r>
            <a:r>
              <a:rPr lang="en-US" b="1" dirty="0" err="1">
                <a:solidFill>
                  <a:srgbClr val="7A7A7A"/>
                </a:solidFill>
              </a:rPr>
              <a:t>aplikasi</a:t>
            </a:r>
            <a:r>
              <a:rPr lang="en-US" b="1" dirty="0">
                <a:solidFill>
                  <a:srgbClr val="7A7A7A"/>
                </a:solidFill>
              </a:rPr>
              <a:t> </a:t>
            </a:r>
            <a:r>
              <a:rPr lang="en-US" b="1" i="1" dirty="0">
                <a:solidFill>
                  <a:srgbClr val="B44141"/>
                </a:solidFill>
              </a:rPr>
              <a:t>Ms. Office Excel</a:t>
            </a:r>
            <a:r>
              <a:rPr lang="en-US" b="1" dirty="0">
                <a:solidFill>
                  <a:srgbClr val="7A7A7A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 idx="8"/>
          </p:nvPr>
        </p:nvSpPr>
        <p:spPr>
          <a:xfrm>
            <a:off x="616795" y="424825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Manfaat Penelitan</a:t>
            </a:r>
            <a:endParaRPr dirty="0"/>
          </a:p>
        </p:txBody>
      </p:sp>
      <p:sp>
        <p:nvSpPr>
          <p:cNvPr id="195" name="Google Shape;195;p31"/>
          <p:cNvSpPr/>
          <p:nvPr/>
        </p:nvSpPr>
        <p:spPr>
          <a:xfrm>
            <a:off x="7639575" y="711175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7125750" y="544900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371275" y="123432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Manfaat Teoritis</a:t>
            </a:r>
            <a:endParaRPr dirty="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1"/>
          </p:nvPr>
        </p:nvSpPr>
        <p:spPr>
          <a:xfrm>
            <a:off x="947901" y="1566349"/>
            <a:ext cx="3327491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B44141"/>
                </a:solidFill>
              </a:rPr>
              <a:t>Hasil </a:t>
            </a:r>
            <a:r>
              <a:rPr lang="en-US" sz="1000" b="1" dirty="0" err="1">
                <a:solidFill>
                  <a:srgbClr val="B44141"/>
                </a:solidFill>
              </a:rPr>
              <a:t>penelitian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ini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dapat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digunakan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untuk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dasar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pengembangan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ilmu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teknologi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informasi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komunikasi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terutama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pada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bidang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analisis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dan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pengolahan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rgbClr val="B44141"/>
                </a:solidFill>
              </a:rPr>
              <a:t>Memberi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informasi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kepada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pihak</a:t>
            </a:r>
            <a:r>
              <a:rPr lang="en-US" sz="1000" b="1" dirty="0">
                <a:solidFill>
                  <a:srgbClr val="B44141"/>
                </a:solidFill>
              </a:rPr>
              <a:t> yang </a:t>
            </a:r>
            <a:r>
              <a:rPr lang="en-US" sz="1000" b="1" dirty="0" err="1">
                <a:solidFill>
                  <a:srgbClr val="B44141"/>
                </a:solidFill>
              </a:rPr>
              <a:t>bersangkutan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mengenai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hasil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peramalan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atas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penjualan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mereka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di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periode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akan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datang</a:t>
            </a:r>
            <a:endParaRPr lang="en-US" sz="1000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rgbClr val="B44141"/>
                </a:solidFill>
              </a:rPr>
              <a:t>Dapat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menjadi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sumber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informasi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bagi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penelitian</a:t>
            </a:r>
            <a:r>
              <a:rPr lang="en-US" sz="1000" b="1" dirty="0">
                <a:solidFill>
                  <a:srgbClr val="B44141"/>
                </a:solidFill>
              </a:rPr>
              <a:t>  </a:t>
            </a:r>
            <a:r>
              <a:rPr lang="en-US" sz="1000" b="1" dirty="0" err="1">
                <a:solidFill>
                  <a:srgbClr val="B44141"/>
                </a:solidFill>
              </a:rPr>
              <a:t>selanjutnya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pada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topik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yang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serupa</a:t>
            </a:r>
            <a:endParaRPr lang="en-US" sz="1000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2"/>
          </p:nvPr>
        </p:nvSpPr>
        <p:spPr>
          <a:xfrm>
            <a:off x="4617148" y="717511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Manfaat Praktis</a:t>
            </a:r>
            <a:endParaRPr dirty="0"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8782544" flipH="1">
            <a:off x="2021919" y="605133"/>
            <a:ext cx="1124399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98;p31">
            <a:extLst>
              <a:ext uri="{FF2B5EF4-FFF2-40B4-BE49-F238E27FC236}">
                <a16:creationId xmlns:a16="http://schemas.microsoft.com/office/drawing/2014/main" id="{A39B86F7-5AB5-4AA5-BC6D-D217CBB461FF}"/>
              </a:ext>
            </a:extLst>
          </p:cNvPr>
          <p:cNvSpPr txBox="1">
            <a:spLocks/>
          </p:cNvSpPr>
          <p:nvPr/>
        </p:nvSpPr>
        <p:spPr>
          <a:xfrm>
            <a:off x="5240856" y="1082874"/>
            <a:ext cx="29178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rgbClr val="B44141"/>
                </a:solidFill>
              </a:rPr>
              <a:t>Dapat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memberi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edukasi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ke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pihak</a:t>
            </a:r>
            <a:r>
              <a:rPr lang="en-US" sz="1000" b="1" dirty="0">
                <a:solidFill>
                  <a:srgbClr val="B44141"/>
                </a:solidFill>
              </a:rPr>
              <a:t> yang </a:t>
            </a:r>
            <a:r>
              <a:rPr lang="en-US" sz="1000" b="1" dirty="0" err="1">
                <a:solidFill>
                  <a:srgbClr val="B44141"/>
                </a:solidFill>
              </a:rPr>
              <a:t>berhubungan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tentang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cara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pemanfaatan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teknologi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informasi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di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bidang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pengolahan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data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keuangan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dan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penjualan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menggunakan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aplikasi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Ms. Office Excel</a:t>
            </a:r>
          </a:p>
          <a:p>
            <a:pPr marL="0" indent="0" algn="l"/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rgbClr val="B44141"/>
                </a:solidFill>
              </a:rPr>
              <a:t>Dapat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memberi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tambahan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pengalaman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>
                <a:solidFill>
                  <a:srgbClr val="C00000"/>
                </a:solidFill>
              </a:rPr>
              <a:t>dan </a:t>
            </a:r>
            <a:r>
              <a:rPr lang="en-US" sz="1000" b="1" dirty="0" err="1">
                <a:solidFill>
                  <a:srgbClr val="C00000"/>
                </a:solidFill>
              </a:rPr>
              <a:t>pengetahuan</a:t>
            </a:r>
            <a:r>
              <a:rPr lang="en-US" sz="1000" b="1" dirty="0">
                <a:solidFill>
                  <a:srgbClr val="C00000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bagi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penulis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dengan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harapan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dapat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menerapkan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ilmu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yang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telah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dipelajari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pada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permasalahan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sehari-hari</a:t>
            </a:r>
            <a:endParaRPr lang="en-US" sz="10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l"/>
            <a:endParaRPr lang="en-US" sz="1000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rgbClr val="B44141"/>
                </a:solidFill>
              </a:rPr>
              <a:t>Mengaplikasikan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serta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mengembangkan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b="1" dirty="0" err="1">
                <a:solidFill>
                  <a:srgbClr val="B44141"/>
                </a:solidFill>
              </a:rPr>
              <a:t>teori</a:t>
            </a:r>
            <a:r>
              <a:rPr lang="en-US" sz="1000" b="1" dirty="0">
                <a:solidFill>
                  <a:srgbClr val="B44141"/>
                </a:solidFill>
              </a:rPr>
              <a:t> yang </a:t>
            </a:r>
            <a:r>
              <a:rPr lang="en-US" sz="1000" b="1" dirty="0" err="1">
                <a:solidFill>
                  <a:srgbClr val="B44141"/>
                </a:solidFill>
              </a:rPr>
              <a:t>didapat</a:t>
            </a:r>
            <a:r>
              <a:rPr lang="en-US" sz="1000" b="1" dirty="0">
                <a:solidFill>
                  <a:srgbClr val="B44141"/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selama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proses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pembelajaran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di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bangku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studi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perguruan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tinggi</a:t>
            </a:r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 yang di </a:t>
            </a:r>
            <a:r>
              <a:rPr lang="en-US" sz="1000" dirty="0" err="1">
                <a:solidFill>
                  <a:schemeClr val="accent6">
                    <a:lumMod val="75000"/>
                  </a:schemeClr>
                </a:solidFill>
              </a:rPr>
              <a:t>ikuti</a:t>
            </a:r>
            <a:endParaRPr lang="en-US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84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2672999" y="2550900"/>
            <a:ext cx="3982633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BAB II</a:t>
            </a:r>
            <a:br>
              <a:rPr lang="en-US"/>
            </a:br>
            <a:r>
              <a:rPr lang="en-US"/>
              <a:t>KAJIAN PUSTAKA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Landasan Teori</a:t>
            </a:r>
            <a:endParaRPr dirty="0"/>
          </a:p>
        </p:txBody>
      </p:sp>
      <p:grpSp>
        <p:nvGrpSpPr>
          <p:cNvPr id="289" name="Google Shape;289;p37"/>
          <p:cNvGrpSpPr/>
          <p:nvPr/>
        </p:nvGrpSpPr>
        <p:grpSpPr>
          <a:xfrm>
            <a:off x="1351376" y="1794833"/>
            <a:ext cx="2140289" cy="2169401"/>
            <a:chOff x="-331425" y="1579700"/>
            <a:chExt cx="1880250" cy="1905825"/>
          </a:xfrm>
          <a:solidFill>
            <a:srgbClr val="FFE97D"/>
          </a:solidFill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7"/>
          <p:cNvSpPr txBox="1">
            <a:spLocks noGrp="1"/>
          </p:cNvSpPr>
          <p:nvPr>
            <p:ph type="body" idx="4294967295"/>
          </p:nvPr>
        </p:nvSpPr>
        <p:spPr>
          <a:xfrm rot="390862">
            <a:off x="1834063" y="2537970"/>
            <a:ext cx="1438488" cy="1131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Penjelasan Singkat Mengenai </a:t>
            </a:r>
            <a:r>
              <a:rPr lang="en" sz="1400" b="1" i="1">
                <a:solidFill>
                  <a:srgbClr val="00B050"/>
                </a:solidFill>
              </a:rPr>
              <a:t>Forecasting</a:t>
            </a:r>
            <a:endParaRPr sz="1400" b="1" i="1" dirty="0">
              <a:solidFill>
                <a:srgbClr val="00B050"/>
              </a:solidFill>
            </a:endParaRPr>
          </a:p>
        </p:txBody>
      </p:sp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4941819" y="753331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Forecasting</a:t>
            </a:r>
            <a:endParaRPr i="1"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subTitle" idx="1"/>
          </p:nvPr>
        </p:nvSpPr>
        <p:spPr>
          <a:xfrm>
            <a:off x="4961745" y="1041957"/>
            <a:ext cx="33399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menurut (</a:t>
            </a:r>
            <a:r>
              <a:rPr lang="en-US" err="1">
                <a:solidFill>
                  <a:schemeClr val="accent6">
                    <a:lumMod val="50000"/>
                  </a:schemeClr>
                </a:solidFill>
              </a:rPr>
              <a:t>Heizer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, Render)  </a:t>
            </a:r>
            <a:r>
              <a:rPr lang="en-US" b="1">
                <a:solidFill>
                  <a:srgbClr val="0066FF"/>
                </a:solidFill>
              </a:rPr>
              <a:t>peramalan</a:t>
            </a:r>
            <a:r>
              <a:rPr lang="en-US">
                <a:solidFill>
                  <a:srgbClr val="00B0F0"/>
                </a:solidFill>
              </a:rPr>
              <a:t> 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merupakan ilmu dengan fungsi untuk </a:t>
            </a:r>
            <a:r>
              <a:rPr lang="en-US" b="1">
                <a:solidFill>
                  <a:srgbClr val="0066FF"/>
                </a:solidFill>
              </a:rPr>
              <a:t>memprediksi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 hasil kejadian yang akan terjadi di </a:t>
            </a:r>
            <a:r>
              <a:rPr lang="en-US" b="1">
                <a:solidFill>
                  <a:srgbClr val="0066FF"/>
                </a:solidFill>
              </a:rPr>
              <a:t>masa akan datang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en-US">
                <a:solidFill>
                  <a:srgbClr val="00B0F0"/>
                </a:solidFill>
              </a:rPr>
              <a:t> </a:t>
            </a:r>
            <a:endParaRPr dirty="0">
              <a:solidFill>
                <a:srgbClr val="00B0F0"/>
              </a:solidFill>
            </a:endParaRPr>
          </a:p>
        </p:txBody>
      </p:sp>
      <p:pic>
        <p:nvPicPr>
          <p:cNvPr id="11" name="Google Shape;222;p33">
            <a:extLst>
              <a:ext uri="{FF2B5EF4-FFF2-40B4-BE49-F238E27FC236}">
                <a16:creationId xmlns:a16="http://schemas.microsoft.com/office/drawing/2014/main" id="{9375CD35-14E2-419E-86B2-C85ED1617FC1}"/>
              </a:ext>
            </a:extLst>
          </p:cNvPr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487597">
            <a:off x="1099278" y="1413338"/>
            <a:ext cx="1778710" cy="16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1970</Words>
  <Application>Microsoft Office PowerPoint</Application>
  <PresentationFormat>On-screen Show (16:9)</PresentationFormat>
  <Paragraphs>167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Roboto Mono Medium</vt:lpstr>
      <vt:lpstr>Coming Soon</vt:lpstr>
      <vt:lpstr>Symbol</vt:lpstr>
      <vt:lpstr>Arial</vt:lpstr>
      <vt:lpstr>Cambria Math</vt:lpstr>
      <vt:lpstr>Concert One</vt:lpstr>
      <vt:lpstr>Times New Roman</vt:lpstr>
      <vt:lpstr>Notebook Lesson by Slidesgo</vt:lpstr>
      <vt:lpstr>Seminar Hasil Skripsi</vt:lpstr>
      <vt:lpstr>ANALISIS FORECASTING PENJUALAN TOKO TIGA JAYA BARU MENGGUNAKAN METODE SINGLE EXPONENTIAL SMOOTHING ADAPTIVE PARAMETER</vt:lpstr>
      <vt:lpstr>01</vt:lpstr>
      <vt:lpstr>Latar Belakang</vt:lpstr>
      <vt:lpstr>Rumusan  Masalah</vt:lpstr>
      <vt:lpstr>Tujuan  Penelitan</vt:lpstr>
      <vt:lpstr>Manfaat Penelitan</vt:lpstr>
      <vt:lpstr>02</vt:lpstr>
      <vt:lpstr>Landasan Teori</vt:lpstr>
      <vt:lpstr>Landasan Teori</vt:lpstr>
      <vt:lpstr>Landasan Teori</vt:lpstr>
      <vt:lpstr>Landasan Teori</vt:lpstr>
      <vt:lpstr>Landasan Teori</vt:lpstr>
      <vt:lpstr>Landasan Teori</vt:lpstr>
      <vt:lpstr>Hasil</vt:lpstr>
      <vt:lpstr>Landasan Teori</vt:lpstr>
      <vt:lpstr>Landasan Teori</vt:lpstr>
      <vt:lpstr>03</vt:lpstr>
      <vt:lpstr>Desain Penelitian</vt:lpstr>
      <vt:lpstr>Lokasi Penelitian</vt:lpstr>
      <vt:lpstr>04</vt:lpstr>
      <vt:lpstr>Hasil</vt:lpstr>
      <vt:lpstr>Hasil</vt:lpstr>
      <vt:lpstr>Hasil</vt:lpstr>
      <vt:lpstr>Hasil</vt:lpstr>
      <vt:lpstr>Hasil</vt:lpstr>
      <vt:lpstr>Hasil</vt:lpstr>
      <vt:lpstr>Hasil</vt:lpstr>
      <vt:lpstr>Hasil</vt:lpstr>
      <vt:lpstr>04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Proposal TA / Skripsi</dc:title>
  <cp:lastModifiedBy>Raito Setsuna</cp:lastModifiedBy>
  <cp:revision>147</cp:revision>
  <dcterms:modified xsi:type="dcterms:W3CDTF">2022-08-03T23:01:44Z</dcterms:modified>
</cp:coreProperties>
</file>